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xml" ContentType="application/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slideMasters/slideMaster10.xml" ContentType="application/vnd.openxmlformats-officedocument.presentationml.slideMaster+xml"/>
  <Override PartName="/ppt/slideLayouts/slideLayout2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Layouts/slideLayout16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6.xml" ContentType="application/vnd.openxmlformats-officedocument.theme+xml"/>
  <Override PartName="/ppt/theme/theme1.xml" ContentType="application/vnd.openxmlformats-officedocument.theme+xml"/>
  <Override PartName="/ppt/theme/theme15.xml" ContentType="application/vnd.openxmlformats-officedocument.theme+xml"/>
  <Override PartName="/ppt/theme/theme14.xml" ContentType="application/vnd.openxmlformats-officedocument.theme+xml"/>
  <Override PartName="/ppt/theme/theme13.xml" ContentType="application/vnd.openxmlformats-officedocument.theme+xml"/>
  <Override PartName="/ppt/theme/theme2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0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7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</p:sldMasterIdLst>
  <p:notesMasterIdLst>
    <p:notesMasterId r:id="rId23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</p:sldIdLst>
  <p:sldSz cx="24384000" cy="13716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944" y="-13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viewProps" Target="viewProps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8" Type="http://schemas.openxmlformats.org/officeDocument/2006/relationships/slideMaster" Target="slideMasters/slideMaster8.xml"/><Relationship Id="rId21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5" Type="http://schemas.openxmlformats.org/officeDocument/2006/relationships/presProps" Target="presProps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7" Type="http://schemas.openxmlformats.org/officeDocument/2006/relationships/slideMaster" Target="slideMasters/slideMaster7.xml"/><Relationship Id="rId20" Type="http://schemas.openxmlformats.org/officeDocument/2006/relationships/slide" Target="slides/slide5.xml"/><Relationship Id="rId16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29" Type="http://schemas.openxmlformats.org/officeDocument/2006/relationships/customXml" Target="../customXml/item1.xml"/><Relationship Id="rId24" Type="http://schemas.openxmlformats.org/officeDocument/2006/relationships/printerSettings" Target="printerSettings/printerSettings1.bin"/><Relationship Id="rId11" Type="http://schemas.openxmlformats.org/officeDocument/2006/relationships/slideMaster" Target="slideMasters/slideMaster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5" Type="http://schemas.openxmlformats.org/officeDocument/2006/relationships/slideMaster" Target="slideMasters/slideMaster15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customXml" Target="../customXml/item3.xml"/><Relationship Id="rId9" Type="http://schemas.openxmlformats.org/officeDocument/2006/relationships/slideMaster" Target="slideMasters/slideMaster9.xml"/><Relationship Id="rId22" Type="http://schemas.openxmlformats.org/officeDocument/2006/relationships/slide" Target="slides/slide7.xml"/><Relationship Id="rId27" Type="http://schemas.openxmlformats.org/officeDocument/2006/relationships/theme" Target="theme/theme1.xml"/><Relationship Id="rId14" Type="http://schemas.openxmlformats.org/officeDocument/2006/relationships/slideMaster" Target="slideMasters/slideMaster14.xml"/><Relationship Id="rId4" Type="http://schemas.openxmlformats.org/officeDocument/2006/relationships/slideMaster" Target="slideMasters/slideMaster4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0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0655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sz="3300" dirty="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70898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73151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2086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85383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8987767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6600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57472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93106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59787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272555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6684419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2361592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903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5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6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26011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5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6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8178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30295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51551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979743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3898900"/>
            <a:ext cx="5029200" cy="854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1500" y="3898900"/>
            <a:ext cx="5029200" cy="854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82415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49666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59927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50460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4931903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1878169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99530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12517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18050" y="355600"/>
            <a:ext cx="5226050" cy="12090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355600"/>
            <a:ext cx="15525750" cy="12090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49073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96394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5291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5090598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3898900"/>
            <a:ext cx="10375900" cy="854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898900"/>
            <a:ext cx="10375900" cy="854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25728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62388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04775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125094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2703635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13688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0817551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40760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18050" y="355600"/>
            <a:ext cx="5226050" cy="12090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355600"/>
            <a:ext cx="15525750" cy="12090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3291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52448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11428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3537005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84200" y="3898900"/>
            <a:ext cx="4603750" cy="854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040350" y="3898900"/>
            <a:ext cx="4603750" cy="854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99269"/>
      </p:ext>
    </p:extLst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58076"/>
      </p:ext>
    </p:extLst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36619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2886671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7466016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187369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3825807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74469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18050" y="355600"/>
            <a:ext cx="5226050" cy="12090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355600"/>
            <a:ext cx="15525750" cy="12090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33499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7405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50292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3589304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3898900"/>
            <a:ext cx="5029200" cy="854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1500" y="3898900"/>
            <a:ext cx="5029200" cy="854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24602"/>
      </p:ext>
    </p:extLst>
  </p:cSld>
  <p:clrMapOvr>
    <a:masterClrMapping/>
  </p:clrMapOvr>
  <p:transition xmlns:p14="http://schemas.microsoft.com/office/powerpoint/2010/main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80409"/>
      </p:ext>
    </p:extLst>
  </p:cSld>
  <p:clrMapOvr>
    <a:masterClrMapping/>
  </p:clrMapOvr>
  <p:transition xmlns:p14="http://schemas.microsoft.com/office/powerpoint/2010/main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78745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3898900"/>
            <a:ext cx="10375900" cy="854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898900"/>
            <a:ext cx="10375900" cy="854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833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5158400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3315035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4227446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86832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18050" y="355600"/>
            <a:ext cx="5226050" cy="12090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355600"/>
            <a:ext cx="15525750" cy="12090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01277"/>
      </p:ext>
    </p:extLst>
  </p:cSld>
  <p:clrMapOvr>
    <a:masterClrMapping/>
  </p:clrMapOvr>
  <p:transition xmlns:p14="http://schemas.microsoft.com/office/powerpoint/2010/main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85872"/>
      </p:ext>
    </p:extLst>
  </p:cSld>
  <p:clrMapOvr>
    <a:masterClrMapping/>
  </p:clrMapOvr>
  <p:transition xmlns:p14="http://schemas.microsoft.com/office/powerpoint/2010/main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62639"/>
      </p:ext>
    </p:extLst>
  </p:cSld>
  <p:clrMapOvr>
    <a:masterClrMapping/>
  </p:clrMapOvr>
  <p:transition xmlns:p14="http://schemas.microsoft.com/office/powerpoint/2010/main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1338003"/>
      </p:ext>
    </p:extLst>
  </p:cSld>
  <p:clrMapOvr>
    <a:masterClrMapping/>
  </p:clrMapOvr>
  <p:transition xmlns:p14="http://schemas.microsoft.com/office/powerpoint/2010/main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1778000"/>
            <a:ext cx="10375900" cy="1014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1778000"/>
            <a:ext cx="10375900" cy="1014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56050"/>
      </p:ext>
    </p:extLst>
  </p:cSld>
  <p:clrMapOvr>
    <a:masterClrMapping/>
  </p:clrMapOvr>
  <p:transition xmlns:p14="http://schemas.microsoft.com/office/powerpoint/2010/main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35306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49729"/>
      </p:ext>
    </p:extLst>
  </p:cSld>
  <p:clrMapOvr>
    <a:masterClrMapping/>
  </p:clrMapOvr>
  <p:transition xmlns:p14="http://schemas.microsoft.com/office/powerpoint/2010/main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27852"/>
      </p:ext>
    </p:extLst>
  </p:cSld>
  <p:clrMapOvr>
    <a:masterClrMapping/>
  </p:clrMapOvr>
  <p:transition xmlns:p14="http://schemas.microsoft.com/office/powerpoint/2010/main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22940"/>
      </p:ext>
    </p:extLst>
  </p:cSld>
  <p:clrMapOvr>
    <a:masterClrMapping/>
  </p:clrMapOvr>
  <p:transition xmlns:p14="http://schemas.microsoft.com/office/powerpoint/2010/main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5034930"/>
      </p:ext>
    </p:extLst>
  </p:cSld>
  <p:clrMapOvr>
    <a:masterClrMapping/>
  </p:clrMapOvr>
  <p:transition xmlns:p14="http://schemas.microsoft.com/office/powerpoint/2010/main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7308259"/>
      </p:ext>
    </p:extLst>
  </p:cSld>
  <p:clrMapOvr>
    <a:masterClrMapping/>
  </p:clrMapOvr>
  <p:transition xmlns:p14="http://schemas.microsoft.com/office/powerpoint/2010/main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7512"/>
      </p:ext>
    </p:extLst>
  </p:cSld>
  <p:clrMapOvr>
    <a:masterClrMapping/>
  </p:clrMapOvr>
  <p:transition xmlns:p14="http://schemas.microsoft.com/office/powerpoint/2010/main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5"/>
            <a:ext cx="5486400" cy="113760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6800" cy="113760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75284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90164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505991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1974737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44564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0267853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26459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18050" y="355600"/>
            <a:ext cx="5226050" cy="12090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355600"/>
            <a:ext cx="15525750" cy="12090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8731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36026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35839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8906362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6600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09611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75597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1340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1547883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0304281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3151304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2266708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07753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3200400"/>
            <a:ext cx="5486400" cy="90519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16306800" cy="9051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02335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91885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46462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4133214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7061200"/>
            <a:ext cx="10375900" cy="158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7061200"/>
            <a:ext cx="10375900" cy="158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59030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79277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05477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6600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50495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9965406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5716873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0304978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67997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18050" y="2298700"/>
            <a:ext cx="5226050" cy="63500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2298700"/>
            <a:ext cx="15525750" cy="6350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98683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47806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07215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7584001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6600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29698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86923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99016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91295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071908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7286068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7276135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31143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3200400"/>
            <a:ext cx="5486400" cy="9550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16306800" cy="9550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39071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73552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38297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679133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6600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69362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79001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02645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31522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5655582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6640272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946235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05859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3200400"/>
            <a:ext cx="5486400" cy="9550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16306800" cy="9550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25642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25163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35488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4154377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2106171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6896100"/>
            <a:ext cx="6197600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89900" y="6896100"/>
            <a:ext cx="6197600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52484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74552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6637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53438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5638788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550710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79207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50600" y="2146300"/>
            <a:ext cx="3136900" cy="9385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2146300"/>
            <a:ext cx="9258300" cy="93853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86206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36351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99846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3241577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6397967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6896100"/>
            <a:ext cx="6197600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89900" y="6896100"/>
            <a:ext cx="6197600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78194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8453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72576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2343894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3941680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4139177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37106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50600" y="2146300"/>
            <a:ext cx="3136900" cy="9385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2146300"/>
            <a:ext cx="9258300" cy="93853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91343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33847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2789177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61395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1810997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6600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83916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30358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16252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3221902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8984448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6630895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0668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355600"/>
            <a:ext cx="5486400" cy="118967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55600"/>
            <a:ext cx="16306800" cy="11896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5679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406400" y="431800"/>
            <a:ext cx="23558500" cy="13106400"/>
            <a:chOff x="0" y="0"/>
            <a:chExt cx="14840" cy="8256"/>
          </a:xfrm>
        </p:grpSpPr>
        <p:sp>
          <p:nvSpPr>
            <p:cNvPr id="1025" name="Rectangle 1"/>
            <p:cNvSpPr>
              <a:spLocks/>
            </p:cNvSpPr>
            <p:nvPr/>
          </p:nvSpPr>
          <p:spPr bwMode="auto">
            <a:xfrm>
              <a:off x="128" y="96"/>
              <a:ext cx="14584" cy="79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026" name="Picture 2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840" cy="8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6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1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6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11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6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3528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8100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2672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7244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6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1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6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11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6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3528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8100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2672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7244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739900" y="355600"/>
            <a:ext cx="20904200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739900" y="3898900"/>
            <a:ext cx="10210800" cy="854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652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4097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542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987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432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004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576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1148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720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739900" y="355600"/>
            <a:ext cx="20904200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739900" y="3898900"/>
            <a:ext cx="20904200" cy="854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65200" indent="-6985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409700" indent="-6985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54200" indent="-6985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98700" indent="-6985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43200" indent="-6985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00400" indent="-6985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57600" indent="-6985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114800" indent="-6985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72000" indent="-6985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739900" y="355600"/>
            <a:ext cx="20904200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3284200" y="3898900"/>
            <a:ext cx="9359900" cy="854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652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4097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542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987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432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004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576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1148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720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739900" y="3898900"/>
            <a:ext cx="10210800" cy="854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433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739900" y="355600"/>
            <a:ext cx="20904200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652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4097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542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987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432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004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576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1148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720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739900" y="1778000"/>
            <a:ext cx="20904200" cy="1014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066800" indent="-800100" algn="l" rtl="0" fontAlgn="base">
        <a:spcBef>
          <a:spcPts val="7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11300" indent="-800100" algn="l" rtl="0" fontAlgn="base">
        <a:spcBef>
          <a:spcPts val="7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955800" indent="-800100" algn="l" rtl="0" fontAlgn="base">
        <a:spcBef>
          <a:spcPts val="7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00300" indent="-800100" algn="l" rtl="0" fontAlgn="base">
        <a:spcBef>
          <a:spcPts val="7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44800" indent="-800100" algn="l" rtl="0" fontAlgn="base">
        <a:spcBef>
          <a:spcPts val="7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302000" indent="-800100" algn="l" rtl="0" fontAlgn="base">
        <a:spcBef>
          <a:spcPts val="7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759200" indent="-800100" algn="l" rtl="0" fontAlgn="base">
        <a:spcBef>
          <a:spcPts val="7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216400" indent="-800100" algn="l" rtl="0" fontAlgn="base">
        <a:spcBef>
          <a:spcPts val="7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673600" indent="-800100" algn="l" rtl="0" fontAlgn="base">
        <a:spcBef>
          <a:spcPts val="7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739900" y="355600"/>
            <a:ext cx="20904200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739900" y="3898900"/>
            <a:ext cx="20904200" cy="854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0668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113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9558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003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448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3020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7592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2164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6736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739900" y="4178300"/>
            <a:ext cx="20904200" cy="535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739900" y="2298700"/>
            <a:ext cx="20904200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739900" y="7061200"/>
            <a:ext cx="209042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739900" y="10363200"/>
            <a:ext cx="20904200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739900" y="10363200"/>
            <a:ext cx="20904200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739900" y="2146300"/>
            <a:ext cx="12547600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717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739900" y="6896100"/>
            <a:ext cx="12547600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739900" y="2146300"/>
            <a:ext cx="12547600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819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739900" y="6896100"/>
            <a:ext cx="12547600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2489200" y="355600"/>
            <a:ext cx="19405600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6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1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6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11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6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3528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8100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2672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7244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6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430213"/>
            <a:ext cx="22618700" cy="128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/>
          </p:cNvSpPr>
          <p:nvPr/>
        </p:nvSpPr>
        <p:spPr bwMode="auto">
          <a:xfrm>
            <a:off x="5446713" y="6750050"/>
            <a:ext cx="7632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630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Wagieda Suliman</a:t>
            </a:r>
          </a:p>
        </p:txBody>
      </p:sp>
      <p:grpSp>
        <p:nvGrpSpPr>
          <p:cNvPr id="16389" name="Group 5"/>
          <p:cNvGrpSpPr>
            <a:grpSpLocks/>
          </p:cNvGrpSpPr>
          <p:nvPr/>
        </p:nvGrpSpPr>
        <p:grpSpPr bwMode="auto">
          <a:xfrm>
            <a:off x="9067800" y="1552575"/>
            <a:ext cx="14590713" cy="1905000"/>
            <a:chOff x="0" y="0"/>
            <a:chExt cx="9191" cy="1200"/>
          </a:xfrm>
        </p:grpSpPr>
        <p:pic>
          <p:nvPicPr>
            <p:cNvPr id="16387" name="Picture 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"/>
              <a:ext cx="9191" cy="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8" name="Rectangle 4"/>
            <p:cNvSpPr>
              <a:spLocks/>
            </p:cNvSpPr>
            <p:nvPr/>
          </p:nvSpPr>
          <p:spPr bwMode="auto">
            <a:xfrm>
              <a:off x="707" y="0"/>
              <a:ext cx="8021" cy="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>
                  <a:solidFill>
                    <a:schemeClr val="tx1"/>
                  </a:solidFill>
                  <a:latin typeface="Gotham Rounded Light" charset="0"/>
                  <a:ea typeface="ＭＳ Ｐゴシック" charset="0"/>
                  <a:cs typeface="Gotham Rounded Light" charset="0"/>
                  <a:sym typeface="Gotham Rounded Light" charset="0"/>
                </a:rPr>
                <a:t>how we compile the research</a:t>
              </a:r>
            </a:p>
          </p:txBody>
        </p:sp>
      </p:grp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4914900" y="6372225"/>
            <a:ext cx="0" cy="171132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A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9036050" y="2157413"/>
            <a:ext cx="13576300" cy="4978400"/>
            <a:chOff x="0" y="0"/>
            <a:chExt cx="8552" cy="3136"/>
          </a:xfrm>
        </p:grpSpPr>
        <p:pic>
          <p:nvPicPr>
            <p:cNvPr id="19457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63" t="9244" r="29590" b="71094"/>
            <a:stretch>
              <a:fillRect/>
            </a:stretch>
          </p:blipFill>
          <p:spPr bwMode="auto">
            <a:xfrm>
              <a:off x="128" y="96"/>
              <a:ext cx="8296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58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552" cy="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37967"/>
          <a:stretch/>
        </p:blipFill>
        <p:spPr>
          <a:xfrm>
            <a:off x="-3718" y="665312"/>
            <a:ext cx="9271000" cy="630257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A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/>
          </p:cNvSpPr>
          <p:nvPr/>
        </p:nvSpPr>
        <p:spPr bwMode="auto">
          <a:xfrm>
            <a:off x="9067800" y="2317750"/>
            <a:ext cx="141224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827088" indent="-827088" algn="l">
              <a:spcBef>
                <a:spcPts val="4300"/>
              </a:spcBef>
              <a:buClr>
                <a:srgbClr val="5A7BA9"/>
              </a:buClr>
              <a:buSzPct val="144000"/>
              <a:buFont typeface="Gotham Rounded Light" charset="0"/>
              <a:buChar char="•"/>
            </a:pPr>
            <a:r>
              <a:rPr lang="en-US" sz="4900" dirty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data - 1981 to </a:t>
            </a:r>
            <a:r>
              <a:rPr lang="en-US" sz="4900" dirty="0" smtClean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2013</a:t>
            </a:r>
          </a:p>
          <a:p>
            <a:pPr marL="827088" indent="-827088" algn="l">
              <a:spcBef>
                <a:spcPts val="4300"/>
              </a:spcBef>
              <a:buClr>
                <a:srgbClr val="5A7BA9"/>
              </a:buClr>
              <a:buSzPct val="144000"/>
              <a:buFont typeface="Gotham Rounded Light" charset="0"/>
              <a:buChar char="•"/>
            </a:pPr>
            <a:r>
              <a:rPr lang="en-US" sz="4900" dirty="0" smtClean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holistic </a:t>
            </a:r>
            <a:r>
              <a:rPr lang="en-US" sz="4900" dirty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view </a:t>
            </a:r>
          </a:p>
          <a:p>
            <a:pPr marL="827088" indent="-827088" algn="l">
              <a:spcBef>
                <a:spcPts val="4300"/>
              </a:spcBef>
              <a:buClr>
                <a:srgbClr val="5A7BA9"/>
              </a:buClr>
              <a:buSzPct val="144000"/>
              <a:buFont typeface="Gotham Rounded Light" charset="0"/>
              <a:buChar char="•"/>
            </a:pPr>
            <a:r>
              <a:rPr lang="en-US" sz="4900" dirty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optimal employee benefit structural </a:t>
            </a:r>
            <a:r>
              <a:rPr lang="en-US" sz="4900" dirty="0" smtClean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design</a:t>
            </a:r>
          </a:p>
          <a:p>
            <a:pPr marL="827088" indent="-827088" algn="l">
              <a:spcBef>
                <a:spcPts val="4300"/>
              </a:spcBef>
              <a:buClr>
                <a:srgbClr val="5A7BA9"/>
              </a:buClr>
              <a:buSzPct val="144000"/>
              <a:buFont typeface="Gotham Rounded Light" charset="0"/>
              <a:buChar char="•"/>
            </a:pPr>
            <a:r>
              <a:rPr lang="en-US" sz="4900" dirty="0" smtClean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expanded </a:t>
            </a:r>
            <a:r>
              <a:rPr lang="en-US" sz="4900" dirty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design framework </a:t>
            </a:r>
          </a:p>
          <a:p>
            <a:pPr marL="827088" indent="-827088" algn="l">
              <a:spcBef>
                <a:spcPts val="4300"/>
              </a:spcBef>
              <a:buClr>
                <a:srgbClr val="5A7BA9"/>
              </a:buClr>
              <a:buSzPct val="144000"/>
              <a:buFont typeface="Gotham Rounded Light" charset="0"/>
              <a:buChar char="•"/>
            </a:pPr>
            <a:r>
              <a:rPr lang="en-US" sz="4900" dirty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representative </a:t>
            </a:r>
            <a:r>
              <a:rPr lang="en-US" sz="4900" dirty="0" smtClean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– sample</a:t>
            </a:r>
          </a:p>
          <a:p>
            <a:pPr marL="827088" indent="-827088" algn="l">
              <a:spcBef>
                <a:spcPts val="4300"/>
              </a:spcBef>
              <a:buClr>
                <a:srgbClr val="5A7BA9"/>
              </a:buClr>
              <a:buSzPct val="144000"/>
              <a:buFont typeface="Gotham Rounded Light" charset="0"/>
              <a:buChar char="•"/>
            </a:pPr>
            <a:r>
              <a:rPr lang="en-US" sz="4900" dirty="0" smtClean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web </a:t>
            </a:r>
            <a:r>
              <a:rPr lang="en-US" sz="4900" dirty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app designed for easy access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18" y="665312"/>
            <a:ext cx="9271000" cy="10160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A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/>
          </p:cNvSpPr>
          <p:nvPr/>
        </p:nvSpPr>
        <p:spPr bwMode="auto">
          <a:xfrm>
            <a:off x="8724900" y="2393504"/>
            <a:ext cx="14122400" cy="815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827088" indent="-827088" algn="l">
              <a:spcBef>
                <a:spcPts val="4300"/>
              </a:spcBef>
              <a:buClr>
                <a:srgbClr val="5A7BA9"/>
              </a:buClr>
              <a:buSzPct val="144000"/>
              <a:buFont typeface="Gotham Rounded Light" charset="0"/>
              <a:buChar char="•"/>
            </a:pPr>
            <a:r>
              <a:rPr lang="en-US" sz="4900" dirty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provide definitive view - state of the retirement fund landscape.</a:t>
            </a:r>
          </a:p>
          <a:p>
            <a:pPr marL="827088" indent="-827088" algn="l">
              <a:spcBef>
                <a:spcPts val="4300"/>
              </a:spcBef>
              <a:buClr>
                <a:srgbClr val="5A7BA9"/>
              </a:buClr>
              <a:buSzPct val="144000"/>
              <a:buFont typeface="Gotham Rounded Light" charset="0"/>
              <a:buChar char="•"/>
            </a:pPr>
            <a:r>
              <a:rPr lang="en-US" sz="4900" dirty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impact of retirement reform process</a:t>
            </a:r>
            <a:br>
              <a:rPr lang="en-US" sz="4900" dirty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</a:br>
            <a:r>
              <a:rPr lang="en-US" sz="4900" dirty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on </a:t>
            </a:r>
            <a:r>
              <a:rPr lang="en-US" sz="4900" dirty="0" smtClean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employers</a:t>
            </a:r>
          </a:p>
          <a:p>
            <a:pPr marL="827088" indent="-827088" algn="l">
              <a:spcBef>
                <a:spcPts val="4300"/>
              </a:spcBef>
              <a:buClr>
                <a:srgbClr val="5A7BA9"/>
              </a:buClr>
              <a:buSzPct val="144000"/>
              <a:buFont typeface="Gotham Rounded Light" charset="0"/>
              <a:buChar char="•"/>
            </a:pPr>
            <a:r>
              <a:rPr lang="en-US" sz="4900" dirty="0" smtClean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Sanlam </a:t>
            </a:r>
            <a:r>
              <a:rPr lang="en-US" sz="4900" dirty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Employee Benefit</a:t>
            </a:r>
            <a:r>
              <a:rPr lang="ja-JP" altLang="en-US" sz="4900" dirty="0">
                <a:solidFill>
                  <a:schemeClr val="tx1"/>
                </a:solidFill>
                <a:latin typeface="Arial"/>
                <a:ea typeface="ＭＳ Ｐゴシック" charset="0"/>
                <a:cs typeface="Gotham Rounded Light" charset="0"/>
                <a:sym typeface="Gotham Rounded Light" charset="0"/>
              </a:rPr>
              <a:t>’</a:t>
            </a:r>
            <a:r>
              <a:rPr lang="en-US" sz="4900" dirty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s response to retirement reform </a:t>
            </a:r>
            <a:r>
              <a:rPr lang="en-US" sz="4900" dirty="0" smtClean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papers</a:t>
            </a:r>
          </a:p>
          <a:p>
            <a:pPr marL="827088" indent="-827088" algn="l">
              <a:spcBef>
                <a:spcPts val="4300"/>
              </a:spcBef>
              <a:buClr>
                <a:srgbClr val="5A7BA9"/>
              </a:buClr>
              <a:buSzPct val="144000"/>
              <a:buFont typeface="Gotham Rounded Light" charset="0"/>
              <a:buChar char="•"/>
            </a:pPr>
            <a:r>
              <a:rPr lang="en-US" sz="4900" dirty="0" smtClean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unpack </a:t>
            </a:r>
            <a:r>
              <a:rPr lang="en-US" sz="4900" dirty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the member</a:t>
            </a:r>
            <a:r>
              <a:rPr lang="ja-JP" altLang="en-US" sz="4900" dirty="0">
                <a:solidFill>
                  <a:schemeClr val="tx1"/>
                </a:solidFill>
                <a:latin typeface="Arial"/>
                <a:ea typeface="ＭＳ Ｐゴシック" charset="0"/>
                <a:cs typeface="Gotham Rounded Light" charset="0"/>
                <a:sym typeface="Gotham Rounded Light" charset="0"/>
              </a:rPr>
              <a:t>’</a:t>
            </a:r>
            <a:r>
              <a:rPr lang="en-US" sz="4900" dirty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s circle of influence</a:t>
            </a:r>
          </a:p>
          <a:p>
            <a:pPr marL="827088" indent="-827088" algn="l">
              <a:spcBef>
                <a:spcPts val="4300"/>
              </a:spcBef>
              <a:buClr>
                <a:srgbClr val="5A7BA9"/>
              </a:buClr>
              <a:buSzPct val="144000"/>
              <a:buFont typeface="Gotham Rounded Light" charset="0"/>
              <a:buChar char="•"/>
            </a:pPr>
            <a:r>
              <a:rPr lang="en-US" sz="4900" dirty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unpack post retirement process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7132" y="1745432"/>
            <a:ext cx="11010900" cy="67183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A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/>
          </p:cNvSpPr>
          <p:nvPr/>
        </p:nvSpPr>
        <p:spPr bwMode="auto">
          <a:xfrm>
            <a:off x="9086824" y="2033464"/>
            <a:ext cx="141224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4300"/>
              </a:spcBef>
              <a:buClr>
                <a:srgbClr val="5A7BA9"/>
              </a:buClr>
              <a:buSzPct val="144000"/>
            </a:pPr>
            <a:r>
              <a:rPr lang="en-US" sz="4900" dirty="0">
                <a:solidFill>
                  <a:schemeClr val="tx1"/>
                </a:solidFill>
                <a:latin typeface="Gotham Rounded Medium" charset="0"/>
                <a:ea typeface="ＭＳ Ｐゴシック" charset="0"/>
                <a:cs typeface="Gotham Rounded Medium" charset="0"/>
                <a:sym typeface="Gotham Rounded Medium" charset="0"/>
              </a:rPr>
              <a:t>Stand-</a:t>
            </a:r>
            <a:r>
              <a:rPr lang="en-US" sz="4900" dirty="0" smtClean="0">
                <a:solidFill>
                  <a:schemeClr val="tx1"/>
                </a:solidFill>
                <a:latin typeface="Gotham Rounded Medium" charset="0"/>
                <a:ea typeface="ＭＳ Ｐゴシック" charset="0"/>
                <a:cs typeface="Gotham Rounded Medium" charset="0"/>
                <a:sym typeface="Gotham Rounded Medium" charset="0"/>
              </a:rPr>
              <a:t>alone</a:t>
            </a:r>
          </a:p>
          <a:p>
            <a:pPr algn="l">
              <a:spcBef>
                <a:spcPts val="4300"/>
              </a:spcBef>
              <a:buClr>
                <a:srgbClr val="5A7BA9"/>
              </a:buClr>
              <a:buSzPct val="144000"/>
              <a:buFont typeface="Gotham Rounded Light" charset="0"/>
              <a:buChar char="•"/>
            </a:pPr>
            <a:r>
              <a:rPr lang="en-US" sz="4900" dirty="0">
                <a:solidFill>
                  <a:schemeClr val="tx1"/>
                </a:solidFill>
                <a:latin typeface="Gotham Rounded Medium" charset="0"/>
                <a:ea typeface="ＭＳ Ｐゴシック" charset="0"/>
                <a:cs typeface="Gotham Rounded Medium" charset="0"/>
                <a:sym typeface="Gotham Rounded Medium" charset="0"/>
              </a:rPr>
              <a:t> </a:t>
            </a:r>
            <a:r>
              <a:rPr lang="en-US" sz="4900" dirty="0" smtClean="0">
                <a:solidFill>
                  <a:schemeClr val="tx1"/>
                </a:solidFill>
                <a:latin typeface="Gotham Rounded Medium" charset="0"/>
                <a:ea typeface="ＭＳ Ｐゴシック" charset="0"/>
                <a:cs typeface="Gotham Rounded Medium" charset="0"/>
                <a:sym typeface="Gotham Rounded Medium" charset="0"/>
              </a:rPr>
              <a:t> </a:t>
            </a:r>
            <a:r>
              <a:rPr lang="en-US" sz="4900" dirty="0" smtClean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100 </a:t>
            </a:r>
            <a:r>
              <a:rPr lang="en-US" sz="4900" dirty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Principal </a:t>
            </a:r>
            <a:r>
              <a:rPr lang="en-US" sz="4900" dirty="0" smtClean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Officers</a:t>
            </a:r>
          </a:p>
          <a:p>
            <a:pPr algn="l">
              <a:spcBef>
                <a:spcPts val="4300"/>
              </a:spcBef>
              <a:buClr>
                <a:srgbClr val="5A7BA9"/>
              </a:buClr>
              <a:buSzPct val="144000"/>
              <a:buFont typeface="Gotham Rounded Light" charset="0"/>
              <a:buChar char="•"/>
            </a:pPr>
            <a:r>
              <a:rPr lang="en-US" sz="4900" dirty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 </a:t>
            </a:r>
            <a:r>
              <a:rPr lang="en-US" sz="4900" dirty="0" smtClean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 sample </a:t>
            </a:r>
            <a:r>
              <a:rPr lang="en-US" sz="4900" dirty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reduced from 200 to 100 </a:t>
            </a:r>
          </a:p>
          <a:p>
            <a:pPr algn="l">
              <a:spcBef>
                <a:spcPts val="4300"/>
              </a:spcBef>
              <a:buClr>
                <a:srgbClr val="5A7BA9"/>
              </a:buClr>
              <a:buSzPct val="144000"/>
              <a:buFont typeface="Gotham Rounded Light" charset="0"/>
              <a:buChar char="•"/>
            </a:pPr>
            <a:r>
              <a:rPr lang="en-US" sz="4900" dirty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shift to umbrella funds trend continues</a:t>
            </a:r>
          </a:p>
          <a:p>
            <a:pPr algn="l">
              <a:spcBef>
                <a:spcPts val="4300"/>
              </a:spcBef>
              <a:buClr>
                <a:srgbClr val="5A7BA9"/>
              </a:buClr>
              <a:buSzPct val="144000"/>
            </a:pPr>
            <a:r>
              <a:rPr lang="en-US" sz="4900" dirty="0">
                <a:solidFill>
                  <a:schemeClr val="tx1"/>
                </a:solidFill>
                <a:latin typeface="Gotham Rounded Medium" charset="0"/>
                <a:ea typeface="ＭＳ Ｐゴシック" charset="0"/>
                <a:cs typeface="Gotham Rounded Medium" charset="0"/>
                <a:sym typeface="Gotham Rounded Medium" charset="0"/>
              </a:rPr>
              <a:t>Umbrella </a:t>
            </a:r>
            <a:r>
              <a:rPr lang="en-US" sz="4900" dirty="0" smtClean="0">
                <a:solidFill>
                  <a:schemeClr val="tx1"/>
                </a:solidFill>
                <a:latin typeface="Gotham Rounded Medium" charset="0"/>
                <a:ea typeface="ＭＳ Ｐゴシック" charset="0"/>
                <a:cs typeface="Gotham Rounded Medium" charset="0"/>
                <a:sym typeface="Gotham Rounded Medium" charset="0"/>
              </a:rPr>
              <a:t>funds</a:t>
            </a:r>
          </a:p>
          <a:p>
            <a:pPr algn="l">
              <a:spcBef>
                <a:spcPts val="4300"/>
              </a:spcBef>
              <a:buClr>
                <a:srgbClr val="5A7BA9"/>
              </a:buClr>
              <a:buSzPct val="144000"/>
              <a:buFont typeface="Gotham Rounded Light" charset="0"/>
              <a:buChar char="•"/>
            </a:pPr>
            <a:r>
              <a:rPr lang="en-US" sz="4900" dirty="0" smtClean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  100 </a:t>
            </a:r>
            <a:r>
              <a:rPr lang="en-US" sz="4900" dirty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participating employers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7432" y="28493"/>
            <a:ext cx="10871200" cy="8890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A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6" name="Rectangle 604"/>
          <p:cNvSpPr>
            <a:spLocks/>
          </p:cNvSpPr>
          <p:nvPr/>
        </p:nvSpPr>
        <p:spPr bwMode="auto">
          <a:xfrm>
            <a:off x="8724900" y="8298160"/>
            <a:ext cx="11208196" cy="380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70000"/>
              </a:lnSpc>
              <a:spcBef>
                <a:spcPts val="4300"/>
              </a:spcBef>
              <a:buClr>
                <a:srgbClr val="5A7BA9"/>
              </a:buClr>
              <a:buSzPct val="144000"/>
            </a:pPr>
            <a:r>
              <a:rPr lang="en-US" sz="4900" dirty="0">
                <a:solidFill>
                  <a:schemeClr val="tx1"/>
                </a:solidFill>
                <a:latin typeface="Gotham Rounded Medium" charset="0"/>
                <a:ea typeface="ＭＳ Ｐゴシック" charset="0"/>
                <a:cs typeface="Gotham Rounded Medium" charset="0"/>
                <a:sym typeface="Gotham Rounded Medium" charset="0"/>
              </a:rPr>
              <a:t>Pensioners </a:t>
            </a:r>
            <a:endParaRPr lang="en-US" sz="4900" dirty="0" smtClean="0">
              <a:solidFill>
                <a:schemeClr val="tx1"/>
              </a:solidFill>
              <a:latin typeface="Gotham Rounded Medium" charset="0"/>
              <a:ea typeface="ＭＳ Ｐゴシック" charset="0"/>
              <a:cs typeface="Gotham Rounded Medium" charset="0"/>
              <a:sym typeface="Gotham Rounded Medium" charset="0"/>
            </a:endParaRPr>
          </a:p>
          <a:p>
            <a:pPr algn="l">
              <a:lnSpc>
                <a:spcPct val="70000"/>
              </a:lnSpc>
              <a:spcBef>
                <a:spcPts val="4300"/>
              </a:spcBef>
              <a:buClr>
                <a:srgbClr val="5A7BA9"/>
              </a:buClr>
              <a:buSzPct val="144000"/>
              <a:buFont typeface="Gotham Rounded Light" charset="0"/>
              <a:buChar char="•"/>
            </a:pPr>
            <a:r>
              <a:rPr lang="en-US" sz="4900" dirty="0" smtClean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  retained </a:t>
            </a:r>
            <a:r>
              <a:rPr lang="en-US" sz="4900" dirty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sample as previous </a:t>
            </a:r>
            <a:r>
              <a:rPr lang="en-US" sz="4900" dirty="0" smtClean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years</a:t>
            </a:r>
          </a:p>
          <a:p>
            <a:pPr algn="l">
              <a:lnSpc>
                <a:spcPct val="70000"/>
              </a:lnSpc>
              <a:spcBef>
                <a:spcPts val="4300"/>
              </a:spcBef>
              <a:buClr>
                <a:srgbClr val="5A7BA9"/>
              </a:buClr>
              <a:buSzPct val="144000"/>
              <a:buFont typeface="Gotham Rounded Light" charset="0"/>
              <a:buChar char="•"/>
            </a:pPr>
            <a:r>
              <a:rPr lang="en-US" sz="4900" dirty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 </a:t>
            </a:r>
            <a:r>
              <a:rPr lang="en-US" sz="4900" dirty="0" smtClean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 251 pensioners</a:t>
            </a:r>
          </a:p>
          <a:p>
            <a:pPr algn="l">
              <a:lnSpc>
                <a:spcPct val="70000"/>
              </a:lnSpc>
              <a:spcBef>
                <a:spcPts val="4300"/>
              </a:spcBef>
              <a:buClr>
                <a:srgbClr val="5A7BA9"/>
              </a:buClr>
              <a:buSzPct val="144000"/>
              <a:buFont typeface="Gotham Rounded Light" charset="0"/>
              <a:buChar char="•"/>
            </a:pPr>
            <a:r>
              <a:rPr lang="en-US" sz="4900" dirty="0" smtClean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  face</a:t>
            </a:r>
            <a:r>
              <a:rPr lang="en-US" sz="4900" dirty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-to-face interview</a:t>
            </a:r>
          </a:p>
        </p:txBody>
      </p:sp>
      <p:pic>
        <p:nvPicPr>
          <p:cNvPr id="606" name="Picture 6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7432" y="28493"/>
            <a:ext cx="10871200" cy="8890000"/>
          </a:xfrm>
          <a:prstGeom prst="rect">
            <a:avLst/>
          </a:prstGeom>
        </p:spPr>
      </p:pic>
      <p:sp>
        <p:nvSpPr>
          <p:cNvPr id="23553" name="Rectangle 1"/>
          <p:cNvSpPr>
            <a:spLocks/>
          </p:cNvSpPr>
          <p:nvPr/>
        </p:nvSpPr>
        <p:spPr bwMode="auto">
          <a:xfrm>
            <a:off x="8724900" y="2032000"/>
            <a:ext cx="14414500" cy="627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70000"/>
              </a:lnSpc>
              <a:spcBef>
                <a:spcPts val="4300"/>
              </a:spcBef>
              <a:buClr>
                <a:srgbClr val="5A7BA9"/>
              </a:buClr>
              <a:buSzPct val="144000"/>
            </a:pPr>
            <a:r>
              <a:rPr lang="en-US" sz="4900" dirty="0" smtClean="0">
                <a:solidFill>
                  <a:schemeClr val="tx1"/>
                </a:solidFill>
                <a:latin typeface="Gotham Rounded Medium" charset="0"/>
                <a:ea typeface="ＭＳ Ｐゴシック" charset="0"/>
                <a:cs typeface="Gotham Rounded Medium" charset="0"/>
                <a:sym typeface="Gotham Rounded Medium" charset="0"/>
              </a:rPr>
              <a:t>Member</a:t>
            </a:r>
          </a:p>
          <a:p>
            <a:pPr algn="l">
              <a:lnSpc>
                <a:spcPct val="70000"/>
              </a:lnSpc>
              <a:spcBef>
                <a:spcPts val="4300"/>
              </a:spcBef>
              <a:buClr>
                <a:srgbClr val="5A7BA9"/>
              </a:buClr>
              <a:buSzPct val="144000"/>
              <a:buFont typeface="Gotham Rounded Light" charset="0"/>
              <a:buChar char="•"/>
            </a:pPr>
            <a:r>
              <a:rPr lang="en-US" sz="4900" dirty="0" smtClean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  sample </a:t>
            </a:r>
            <a:r>
              <a:rPr lang="en-US" sz="4900" dirty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500 active </a:t>
            </a:r>
            <a:r>
              <a:rPr lang="en-US" sz="4900" dirty="0" smtClean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members</a:t>
            </a:r>
          </a:p>
          <a:p>
            <a:pPr algn="l">
              <a:lnSpc>
                <a:spcPct val="70000"/>
              </a:lnSpc>
              <a:spcBef>
                <a:spcPts val="4300"/>
              </a:spcBef>
              <a:buClr>
                <a:srgbClr val="5A7BA9"/>
              </a:buClr>
              <a:buSzPct val="144000"/>
              <a:buFont typeface="Gotham Rounded Light" charset="0"/>
              <a:buChar char="•"/>
            </a:pPr>
            <a:r>
              <a:rPr lang="en-US" sz="4900" dirty="0" smtClean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  employer </a:t>
            </a:r>
            <a:r>
              <a:rPr lang="en-US" sz="4900" dirty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sponsored </a:t>
            </a:r>
            <a:r>
              <a:rPr lang="en-US" sz="4900" dirty="0" smtClean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schemes</a:t>
            </a:r>
          </a:p>
          <a:p>
            <a:pPr algn="l">
              <a:lnSpc>
                <a:spcPct val="70000"/>
              </a:lnSpc>
              <a:spcBef>
                <a:spcPts val="4300"/>
              </a:spcBef>
              <a:buClr>
                <a:srgbClr val="5A7BA9"/>
              </a:buClr>
              <a:buSzPct val="144000"/>
              <a:buFont typeface="Gotham Rounded Light" charset="0"/>
              <a:buChar char="•"/>
            </a:pPr>
            <a:r>
              <a:rPr lang="en-US" sz="4900" dirty="0" smtClean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  retirement </a:t>
            </a:r>
            <a:r>
              <a:rPr lang="en-US" sz="4900" dirty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annuity members </a:t>
            </a:r>
            <a:endParaRPr lang="en-US" sz="4900" dirty="0" smtClean="0">
              <a:solidFill>
                <a:schemeClr val="tx1"/>
              </a:solidFill>
              <a:latin typeface="Gotham Rounded Light" charset="0"/>
              <a:ea typeface="ＭＳ Ｐゴシック" charset="0"/>
              <a:cs typeface="Gotham Rounded Light" charset="0"/>
              <a:sym typeface="Gotham Rounded Light" charset="0"/>
            </a:endParaRPr>
          </a:p>
          <a:p>
            <a:pPr algn="l">
              <a:lnSpc>
                <a:spcPct val="70000"/>
              </a:lnSpc>
              <a:spcBef>
                <a:spcPts val="4300"/>
              </a:spcBef>
              <a:buClr>
                <a:srgbClr val="5A7BA9"/>
              </a:buClr>
              <a:buSzPct val="144000"/>
              <a:buFont typeface="Gotham Rounded Light" charset="0"/>
              <a:buChar char="•"/>
            </a:pPr>
            <a:r>
              <a:rPr lang="en-US" sz="4900" dirty="0" smtClean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  sub</a:t>
            </a:r>
            <a:r>
              <a:rPr lang="en-US" sz="4900" dirty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-set young employees 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A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81" name="Group 605"/>
          <p:cNvGrpSpPr>
            <a:grpSpLocks/>
          </p:cNvGrpSpPr>
          <p:nvPr/>
        </p:nvGrpSpPr>
        <p:grpSpPr bwMode="auto">
          <a:xfrm>
            <a:off x="8724900" y="4616450"/>
            <a:ext cx="14122400" cy="4610100"/>
            <a:chOff x="0" y="0"/>
            <a:chExt cx="8896" cy="2904"/>
          </a:xfrm>
        </p:grpSpPr>
        <p:sp>
          <p:nvSpPr>
            <p:cNvPr id="25179" name="Rectangle 603"/>
            <p:cNvSpPr>
              <a:spLocks/>
            </p:cNvSpPr>
            <p:nvPr/>
          </p:nvSpPr>
          <p:spPr bwMode="auto">
            <a:xfrm>
              <a:off x="0" y="0"/>
              <a:ext cx="8896" cy="2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marL="827088" indent="-827088" algn="l">
                <a:spcBef>
                  <a:spcPts val="4300"/>
                </a:spcBef>
                <a:buClr>
                  <a:srgbClr val="5A7BA9"/>
                </a:buClr>
                <a:buSzPct val="144000"/>
                <a:buFont typeface="Gotham Rounded Light" charset="0"/>
                <a:buChar char="•"/>
              </a:pPr>
              <a:r>
                <a:rPr lang="en-US" sz="49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cs typeface="Gotham Rounded Light" charset="0"/>
                  <a:sym typeface="Gotham Rounded Light" charset="0"/>
                </a:rPr>
                <a:t>2010 </a:t>
              </a:r>
            </a:p>
            <a:p>
              <a:pPr marL="827088" indent="-827088" algn="l">
                <a:spcBef>
                  <a:spcPts val="4300"/>
                </a:spcBef>
                <a:buClr>
                  <a:srgbClr val="5A7BA9"/>
                </a:buClr>
                <a:buSzPct val="144000"/>
                <a:buFont typeface="Gotham Rounded Light" charset="0"/>
                <a:buChar char="•"/>
              </a:pPr>
              <a:r>
                <a:rPr lang="en-US" sz="49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cs typeface="Gotham Rounded Light" charset="0"/>
                  <a:sym typeface="Gotham Rounded Light" charset="0"/>
                </a:rPr>
                <a:t>2011 </a:t>
              </a:r>
            </a:p>
            <a:p>
              <a:pPr marL="827088" indent="-827088" algn="l">
                <a:spcBef>
                  <a:spcPts val="4300"/>
                </a:spcBef>
                <a:buClr>
                  <a:srgbClr val="5A7BA9"/>
                </a:buClr>
                <a:buSzPct val="144000"/>
                <a:buFont typeface="Gotham Rounded Light" charset="0"/>
                <a:buChar char="•"/>
              </a:pPr>
              <a:r>
                <a:rPr lang="en-US" sz="49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cs typeface="Gotham Rounded Light" charset="0"/>
                  <a:sym typeface="Gotham Rounded Light" charset="0"/>
                </a:rPr>
                <a:t>2012 </a:t>
              </a:r>
            </a:p>
            <a:p>
              <a:pPr marL="827088" indent="-827088" algn="l">
                <a:spcBef>
                  <a:spcPts val="4300"/>
                </a:spcBef>
                <a:buClr>
                  <a:srgbClr val="5A7BA9"/>
                </a:buClr>
                <a:buSzPct val="144000"/>
                <a:buFont typeface="Gotham Rounded Light" charset="0"/>
                <a:buChar char="•"/>
              </a:pPr>
              <a:r>
                <a:rPr lang="en-US" sz="49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cs typeface="Gotham Rounded Light" charset="0"/>
                  <a:sym typeface="Gotham Rounded Light" charset="0"/>
                </a:rPr>
                <a:t>2013 </a:t>
              </a:r>
            </a:p>
          </p:txBody>
        </p:sp>
        <p:sp>
          <p:nvSpPr>
            <p:cNvPr id="25180" name="Rectangle 604"/>
            <p:cNvSpPr>
              <a:spLocks/>
            </p:cNvSpPr>
            <p:nvPr/>
          </p:nvSpPr>
          <p:spPr bwMode="auto">
            <a:xfrm>
              <a:off x="1912" y="0"/>
              <a:ext cx="3991" cy="2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spcBef>
                  <a:spcPts val="4300"/>
                </a:spcBef>
              </a:pPr>
              <a:r>
                <a:rPr lang="en-US" sz="4900">
                  <a:solidFill>
                    <a:schemeClr val="tx1"/>
                  </a:solidFill>
                  <a:latin typeface="Gotham Rounded Book" charset="0"/>
                  <a:ea typeface="ＭＳ Ｐゴシック" charset="0"/>
                  <a:cs typeface="Gotham Rounded Book" charset="0"/>
                  <a:sym typeface="Gotham Rounded Book" charset="0"/>
                </a:rPr>
                <a:t>Minister of Pensions</a:t>
              </a:r>
            </a:p>
            <a:p>
              <a:pPr algn="l">
                <a:spcBef>
                  <a:spcPts val="4300"/>
                </a:spcBef>
              </a:pPr>
              <a:r>
                <a:rPr lang="en-US" sz="4900">
                  <a:solidFill>
                    <a:schemeClr val="tx1"/>
                  </a:solidFill>
                  <a:latin typeface="Gotham Rounded Book" charset="0"/>
                  <a:ea typeface="ＭＳ Ｐゴシック" charset="0"/>
                  <a:cs typeface="Gotham Rounded Book" charset="0"/>
                  <a:sym typeface="Gotham Rounded Book" charset="0"/>
                </a:rPr>
                <a:t>Behavioural Finance</a:t>
              </a:r>
            </a:p>
            <a:p>
              <a:pPr algn="l">
                <a:spcBef>
                  <a:spcPts val="4300"/>
                </a:spcBef>
              </a:pPr>
              <a:r>
                <a:rPr lang="en-US" sz="4900">
                  <a:solidFill>
                    <a:schemeClr val="tx1"/>
                  </a:solidFill>
                  <a:latin typeface="Gotham Rounded Book" charset="0"/>
                  <a:ea typeface="ＭＳ Ｐゴシック" charset="0"/>
                  <a:cs typeface="Gotham Rounded Book" charset="0"/>
                  <a:sym typeface="Gotham Rounded Book" charset="0"/>
                </a:rPr>
                <a:t>Savings Heroes</a:t>
              </a:r>
            </a:p>
            <a:p>
              <a:pPr algn="l">
                <a:spcBef>
                  <a:spcPts val="4300"/>
                </a:spcBef>
              </a:pPr>
              <a:r>
                <a:rPr lang="en-US" sz="4900">
                  <a:solidFill>
                    <a:schemeClr val="tx1"/>
                  </a:solidFill>
                  <a:latin typeface="Gotham Rounded Book" charset="0"/>
                  <a:ea typeface="ＭＳ Ｐゴシック" charset="0"/>
                  <a:cs typeface="Gotham Rounded Book" charset="0"/>
                  <a:sym typeface="Gotham Rounded Book" charset="0"/>
                </a:rPr>
                <a:t>Day One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28" y="1313384"/>
            <a:ext cx="7975600" cy="71247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nk">
  <a:themeElements>
    <a:clrScheme name="">
      <a:dk1>
        <a:srgbClr val="000000"/>
      </a:dk1>
      <a:lt1>
        <a:srgbClr val="CBCBCB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E2E2E2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E712C83CC08249A22F52ECB9D728D3" ma:contentTypeVersion="1" ma:contentTypeDescription="Create a new document." ma:contentTypeScope="" ma:versionID="c2ba3642ac8461c25135d17b1cbea04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0860977-8625-43FB-8D56-FDC4B1BA47B9}"/>
</file>

<file path=customXml/itemProps2.xml><?xml version="1.0" encoding="utf-8"?>
<ds:datastoreItem xmlns:ds="http://schemas.openxmlformats.org/officeDocument/2006/customXml" ds:itemID="{12A86A8E-64A5-4C27-B974-D2C7B56FA6B1}"/>
</file>

<file path=customXml/itemProps3.xml><?xml version="1.0" encoding="utf-8"?>
<ds:datastoreItem xmlns:ds="http://schemas.openxmlformats.org/officeDocument/2006/customXml" ds:itemID="{F48FA17D-B694-4399-922E-3952CA7801B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123</Words>
  <Characters>0</Characters>
  <Application>Microsoft Macintosh PowerPoint</Application>
  <PresentationFormat>Custom</PresentationFormat>
  <Lines>0</Lines>
  <Paragraphs>36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7</vt:i4>
      </vt:variant>
    </vt:vector>
  </HeadingPairs>
  <TitlesOfParts>
    <vt:vector size="29" baseType="lpstr">
      <vt:lpstr>Gill Sans</vt:lpstr>
      <vt:lpstr>ヒラギノ角ゴ ProN W3</vt:lpstr>
      <vt:lpstr>Gotham Rounded Light</vt:lpstr>
      <vt:lpstr>Helvetica</vt:lpstr>
      <vt:lpstr>Gotham-Black</vt:lpstr>
      <vt:lpstr>Gotham Rounded Medium</vt:lpstr>
      <vt:lpstr>Gotham Rounded Book</vt:lpstr>
      <vt:lpstr>Blank</vt:lpstr>
      <vt:lpstr>Title &amp; Bullets</vt:lpstr>
      <vt:lpstr>Title - Center</vt:lpstr>
      <vt:lpstr>Title &amp; Subtitle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Bullets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Paul Tomes</cp:lastModifiedBy>
  <cp:revision>1</cp:revision>
  <dcterms:modified xsi:type="dcterms:W3CDTF">2013-05-17T14:12:46Z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0x010100D0E712C83CC08249A22F52ECB9D728D3</vt:lpwstr>
  </property>
  <property fmtid="{D5CDD505-2E9C-101B-9397-08002B2CF9AE}" pid="3" name="Order">
    <vt:r8>2800</vt:r8>
  </property>
</Properties>
</file>