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9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</p:sldMasterIdLst>
  <p:notesMasterIdLst>
    <p:notesMasterId r:id="rId48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1568" y="-13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26" Type="http://schemas.openxmlformats.org/officeDocument/2006/relationships/slide" Target="slides/slide10.xml"/><Relationship Id="rId50" Type="http://schemas.openxmlformats.org/officeDocument/2006/relationships/presProps" Target="presProps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34" Type="http://schemas.openxmlformats.org/officeDocument/2006/relationships/slide" Target="slides/slide18.xml"/><Relationship Id="rId21" Type="http://schemas.openxmlformats.org/officeDocument/2006/relationships/slide" Target="slides/slide5.xml"/><Relationship Id="rId55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16" Type="http://schemas.openxmlformats.org/officeDocument/2006/relationships/slideMaster" Target="slideMasters/slideMaster1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53" Type="http://schemas.openxmlformats.org/officeDocument/2006/relationships/tableStyles" Target="tableStyles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24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3.xml"/><Relationship Id="rId52" Type="http://schemas.openxmlformats.org/officeDocument/2006/relationships/theme" Target="theme/theme1.xml"/><Relationship Id="rId44" Type="http://schemas.openxmlformats.org/officeDocument/2006/relationships/slide" Target="slides/slide28.xml"/><Relationship Id="rId31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4" Type="http://schemas.openxmlformats.org/officeDocument/2006/relationships/slideMaster" Target="slideMasters/slideMaster14.xml"/><Relationship Id="rId43" Type="http://schemas.openxmlformats.org/officeDocument/2006/relationships/slide" Target="slides/slide27.xml"/><Relationship Id="rId48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56" Type="http://schemas.openxmlformats.org/officeDocument/2006/relationships/customXml" Target="../customXml/item3.xml"/><Relationship Id="rId51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7" Type="http://schemas.openxmlformats.org/officeDocument/2006/relationships/slide" Target="slides/slide1.xml"/><Relationship Id="rId46" Type="http://schemas.openxmlformats.org/officeDocument/2006/relationships/slide" Target="slides/slide30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5" Type="http://schemas.openxmlformats.org/officeDocument/2006/relationships/slide" Target="slides/slide9.xml"/><Relationship Id="rId12" Type="http://schemas.openxmlformats.org/officeDocument/2006/relationships/slideMaster" Target="slideMasters/slideMaster12.xml"/><Relationship Id="rId41" Type="http://schemas.openxmlformats.org/officeDocument/2006/relationships/slide" Target="slides/slide25.xml"/><Relationship Id="rId20" Type="http://schemas.openxmlformats.org/officeDocument/2006/relationships/slide" Target="slides/slide4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49" Type="http://schemas.openxmlformats.org/officeDocument/2006/relationships/printerSettings" Target="printerSettings/printerSettings1.bin"/><Relationship Id="rId36" Type="http://schemas.openxmlformats.org/officeDocument/2006/relationships/slide" Target="slides/slide20.xml"/><Relationship Id="rId23" Type="http://schemas.openxmlformats.org/officeDocument/2006/relationships/slide" Target="slides/slide7.xml"/><Relationship Id="rId28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512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GB" sz="33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endParaRPr lang="en-US" sz="3300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0349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54597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79203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48116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682509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1388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25192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86241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029447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730112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952143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963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87598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5977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46438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74398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12200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14137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301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64511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549597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27542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87595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10284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5636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49498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39680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01641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429295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46782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87818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92067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659843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44727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0272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245525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1704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07734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5534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86068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6547324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84200" y="3898900"/>
            <a:ext cx="460375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40350" y="3898900"/>
            <a:ext cx="460375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03237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9481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07747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32837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287398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470559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625267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16391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5849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54036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82367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88567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98900"/>
            <a:ext cx="50292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17017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881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50043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40398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70269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86428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030744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18321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41712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21761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73591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200650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1778000"/>
            <a:ext cx="10375900" cy="1014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1778000"/>
            <a:ext cx="10375900" cy="1014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65937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0647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06572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00248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070491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963447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601408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10949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3760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3760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70203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89986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2589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407576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898900"/>
            <a:ext cx="10375900" cy="854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0671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00274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75032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37421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767165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908487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657167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68558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6551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65405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55670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16853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3953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796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99955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96341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7986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315760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83422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04802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50820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00740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899917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94085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387468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63642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0519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8922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497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233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01171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7061200"/>
            <a:ext cx="1037590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7061200"/>
            <a:ext cx="1037590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81858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43808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0478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44490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308210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679814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937449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93052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8050" y="2298700"/>
            <a:ext cx="5226050" cy="6350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298700"/>
            <a:ext cx="15525750" cy="6350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84703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79511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106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040702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96130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216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3566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86868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25901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015539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207174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2454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55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550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15245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68998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42781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775464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873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03983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12145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95855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152290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714162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8807231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056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550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550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74040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3575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6368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75938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653238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82917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6541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48172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469374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780821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525634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99199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2146300"/>
            <a:ext cx="3136900" cy="938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146300"/>
            <a:ext cx="9258300" cy="9385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7133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50290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8485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734943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261080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54256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20962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40110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939025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498778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37584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1127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2146300"/>
            <a:ext cx="3136900" cy="938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146300"/>
            <a:ext cx="9258300" cy="9385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41348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6190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923975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32693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045312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12538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545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35623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122225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6104606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469472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88866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55600"/>
            <a:ext cx="5486400" cy="118967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55600"/>
            <a:ext cx="16306800" cy="1189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4390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06400" y="431800"/>
            <a:ext cx="23558500" cy="13106400"/>
            <a:chOff x="0" y="0"/>
            <a:chExt cx="14840" cy="8256"/>
          </a:xfrm>
        </p:grpSpPr>
        <p:sp>
          <p:nvSpPr>
            <p:cNvPr id="1025" name="Rectangle 1"/>
            <p:cNvSpPr>
              <a:spLocks/>
            </p:cNvSpPr>
            <p:nvPr/>
          </p:nvSpPr>
          <p:spPr bwMode="auto">
            <a:xfrm>
              <a:off x="128" y="96"/>
              <a:ext cx="14584" cy="79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840" cy="8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1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10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67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24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1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10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67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24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3898900"/>
            <a:ext cx="102108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5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97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4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87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3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3898900"/>
            <a:ext cx="209042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52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97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42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87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32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04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3284200" y="3898900"/>
            <a:ext cx="93599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5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97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4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87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3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3898900"/>
            <a:ext cx="102108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5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97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4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87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32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04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576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48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2000" indent="-698500" algn="l" rtl="0" fontAlgn="base">
        <a:spcBef>
          <a:spcPts val="69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1778000"/>
            <a:ext cx="20904200" cy="1014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0668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113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9558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003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448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020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592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164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673600" indent="-800100" algn="l" rtl="0" fontAlgn="base">
        <a:spcBef>
          <a:spcPts val="73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3898900"/>
            <a:ext cx="209042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066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113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955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003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44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02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759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16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673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1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10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67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24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4178300"/>
            <a:ext cx="209042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2298700"/>
            <a:ext cx="209042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7061200"/>
            <a:ext cx="20904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10363200"/>
            <a:ext cx="209042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10363200"/>
            <a:ext cx="209042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21463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739900" y="21463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2489200" y="355600"/>
            <a:ext cx="194056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11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6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528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100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2672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724400" indent="-800100" algn="l" rtl="0" fontAlgn="base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6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30213"/>
            <a:ext cx="22618700" cy="128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14185900" y="1576388"/>
            <a:ext cx="9231313" cy="1879600"/>
            <a:chOff x="0" y="0"/>
            <a:chExt cx="5815" cy="1184"/>
          </a:xfrm>
        </p:grpSpPr>
        <p:pic>
          <p:nvPicPr>
            <p:cNvPr id="17410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15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1" name="Rectangle 3"/>
            <p:cNvSpPr>
              <a:spLocks/>
            </p:cNvSpPr>
            <p:nvPr/>
          </p:nvSpPr>
          <p:spPr bwMode="auto">
            <a:xfrm>
              <a:off x="265" y="214"/>
              <a:ext cx="540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a better day one</a:t>
              </a:r>
            </a:p>
          </p:txBody>
        </p:sp>
      </p:grpSp>
      <p:sp>
        <p:nvSpPr>
          <p:cNvPr id="17413" name="Rectangle 5"/>
          <p:cNvSpPr>
            <a:spLocks/>
          </p:cNvSpPr>
          <p:nvPr/>
        </p:nvSpPr>
        <p:spPr bwMode="auto">
          <a:xfrm>
            <a:off x="5446713" y="6775450"/>
            <a:ext cx="7632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30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Viresh Maharaj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914900" y="6372225"/>
            <a:ext cx="0" cy="17113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1"/>
          <p:cNvSpPr>
            <a:spLocks noChangeShapeType="1"/>
          </p:cNvSpPr>
          <p:nvPr/>
        </p:nvSpPr>
        <p:spPr bwMode="auto">
          <a:xfrm>
            <a:off x="6718300" y="-1028700"/>
            <a:ext cx="0" cy="4581525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8684" name="Group 12"/>
          <p:cNvGrpSpPr>
            <a:grpSpLocks/>
          </p:cNvGrpSpPr>
          <p:nvPr/>
        </p:nvGrpSpPr>
        <p:grpSpPr bwMode="auto">
          <a:xfrm>
            <a:off x="13181013" y="4279900"/>
            <a:ext cx="7696200" cy="7402513"/>
            <a:chOff x="0" y="0"/>
            <a:chExt cx="4848" cy="4663"/>
          </a:xfrm>
        </p:grpSpPr>
        <p:sp>
          <p:nvSpPr>
            <p:cNvPr id="28674" name="Line 2"/>
            <p:cNvSpPr>
              <a:spLocks noChangeShapeType="1"/>
            </p:cNvSpPr>
            <p:nvPr/>
          </p:nvSpPr>
          <p:spPr bwMode="auto">
            <a:xfrm>
              <a:off x="2384" y="0"/>
              <a:ext cx="0" cy="1638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8678" name="Group 6"/>
            <p:cNvGrpSpPr>
              <a:grpSpLocks/>
            </p:cNvGrpSpPr>
            <p:nvPr/>
          </p:nvGrpSpPr>
          <p:grpSpPr bwMode="auto">
            <a:xfrm rot="5400000">
              <a:off x="1978" y="244"/>
              <a:ext cx="840" cy="3584"/>
              <a:chOff x="0" y="0"/>
              <a:chExt cx="839" cy="3583"/>
            </a:xfrm>
          </p:grpSpPr>
          <p:sp>
            <p:nvSpPr>
              <p:cNvPr id="28675" name="Line 3"/>
              <p:cNvSpPr>
                <a:spLocks noChangeShapeType="1"/>
              </p:cNvSpPr>
              <p:nvPr/>
            </p:nvSpPr>
            <p:spPr bwMode="auto">
              <a:xfrm rot="10800000">
                <a:off x="83" y="0"/>
                <a:ext cx="0" cy="3577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676" name="Line 4"/>
              <p:cNvSpPr>
                <a:spLocks noChangeShapeType="1"/>
              </p:cNvSpPr>
              <p:nvPr/>
            </p:nvSpPr>
            <p:spPr bwMode="auto">
              <a:xfrm>
                <a:off x="0" y="3583"/>
                <a:ext cx="839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677" name="Line 5"/>
              <p:cNvSpPr>
                <a:spLocks noChangeShapeType="1"/>
              </p:cNvSpPr>
              <p:nvPr/>
            </p:nvSpPr>
            <p:spPr bwMode="auto">
              <a:xfrm>
                <a:off x="0" y="18"/>
                <a:ext cx="839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8679" name="Rectangle 7"/>
            <p:cNvSpPr>
              <a:spLocks/>
            </p:cNvSpPr>
            <p:nvPr/>
          </p:nvSpPr>
          <p:spPr bwMode="auto">
            <a:xfrm>
              <a:off x="0" y="2336"/>
              <a:ext cx="4848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9000">
                  <a:solidFill>
                    <a:srgbClr val="868889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INFORM</a:t>
              </a:r>
            </a:p>
            <a:p>
              <a:pPr>
                <a:lnSpc>
                  <a:spcPct val="90000"/>
                </a:lnSpc>
              </a:pPr>
              <a:r>
                <a:rPr lang="en-US" sz="9000">
                  <a:solidFill>
                    <a:srgbClr val="868889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ENGAGE</a:t>
              </a:r>
            </a:p>
          </p:txBody>
        </p:sp>
        <p:grpSp>
          <p:nvGrpSpPr>
            <p:cNvPr id="28683" name="Group 11"/>
            <p:cNvGrpSpPr>
              <a:grpSpLocks/>
            </p:cNvGrpSpPr>
            <p:nvPr/>
          </p:nvGrpSpPr>
          <p:grpSpPr bwMode="auto">
            <a:xfrm rot="5400000">
              <a:off x="1994" y="2451"/>
              <a:ext cx="840" cy="3584"/>
              <a:chOff x="0" y="0"/>
              <a:chExt cx="839" cy="3584"/>
            </a:xfrm>
          </p:grpSpPr>
          <p:sp>
            <p:nvSpPr>
              <p:cNvPr id="28680" name="Line 8"/>
              <p:cNvSpPr>
                <a:spLocks noChangeShapeType="1"/>
              </p:cNvSpPr>
              <p:nvPr/>
            </p:nvSpPr>
            <p:spPr bwMode="auto">
              <a:xfrm rot="10800000" flipH="1">
                <a:off x="748" y="0"/>
                <a:ext cx="0" cy="3577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681" name="Line 9"/>
              <p:cNvSpPr>
                <a:spLocks noChangeShapeType="1"/>
              </p:cNvSpPr>
              <p:nvPr/>
            </p:nvSpPr>
            <p:spPr bwMode="auto">
              <a:xfrm flipH="1">
                <a:off x="0" y="3584"/>
                <a:ext cx="839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682" name="Line 10"/>
              <p:cNvSpPr>
                <a:spLocks noChangeShapeType="1"/>
              </p:cNvSpPr>
              <p:nvPr/>
            </p:nvSpPr>
            <p:spPr bwMode="auto">
              <a:xfrm flipH="1">
                <a:off x="0" y="18"/>
                <a:ext cx="839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8685" name="Line 13"/>
          <p:cNvSpPr>
            <a:spLocks noChangeShapeType="1"/>
          </p:cNvSpPr>
          <p:nvPr/>
        </p:nvSpPr>
        <p:spPr bwMode="auto">
          <a:xfrm rot="10800000" flipH="1">
            <a:off x="5056188" y="4432300"/>
            <a:ext cx="11618912" cy="0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8691" name="Group 19"/>
          <p:cNvGrpSpPr>
            <a:grpSpLocks/>
          </p:cNvGrpSpPr>
          <p:nvPr/>
        </p:nvGrpSpPr>
        <p:grpSpPr bwMode="auto">
          <a:xfrm>
            <a:off x="5080000" y="292100"/>
            <a:ext cx="3276600" cy="13004800"/>
            <a:chOff x="0" y="0"/>
            <a:chExt cx="2064" cy="8192"/>
          </a:xfrm>
        </p:grpSpPr>
        <p:pic>
          <p:nvPicPr>
            <p:cNvPr id="2868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0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2048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96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9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6144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94" name="Group 22"/>
          <p:cNvGrpSpPr>
            <a:grpSpLocks/>
          </p:cNvGrpSpPr>
          <p:nvPr/>
        </p:nvGrpSpPr>
        <p:grpSpPr bwMode="auto">
          <a:xfrm>
            <a:off x="2908300" y="3181350"/>
            <a:ext cx="7607300" cy="2806700"/>
            <a:chOff x="0" y="0"/>
            <a:chExt cx="4792" cy="1768"/>
          </a:xfrm>
        </p:grpSpPr>
        <p:sp>
          <p:nvSpPr>
            <p:cNvPr id="28692" name="AutoShape 20"/>
            <p:cNvSpPr>
              <a:spLocks/>
            </p:cNvSpPr>
            <p:nvPr/>
          </p:nvSpPr>
          <p:spPr bwMode="auto">
            <a:xfrm>
              <a:off x="128" y="96"/>
              <a:ext cx="4536" cy="1416"/>
            </a:xfrm>
            <a:prstGeom prst="roundRect">
              <a:avLst>
                <a:gd name="adj" fmla="val 8472"/>
              </a:avLst>
            </a:prstGeom>
            <a:solidFill>
              <a:srgbClr val="E2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8693" name="Picture 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92" cy="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95" name="Rectangle 23"/>
          <p:cNvSpPr>
            <a:spLocks/>
          </p:cNvSpPr>
          <p:nvPr/>
        </p:nvSpPr>
        <p:spPr bwMode="auto">
          <a:xfrm>
            <a:off x="3941763" y="3619500"/>
            <a:ext cx="55562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0000">
                <a:solidFill>
                  <a:srgbClr val="4460C2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influence</a:t>
            </a:r>
          </a:p>
        </p:txBody>
      </p:sp>
      <p:grpSp>
        <p:nvGrpSpPr>
          <p:cNvPr id="28698" name="Group 26"/>
          <p:cNvGrpSpPr>
            <a:grpSpLocks/>
          </p:cNvGrpSpPr>
          <p:nvPr/>
        </p:nvGrpSpPr>
        <p:grpSpPr bwMode="auto">
          <a:xfrm>
            <a:off x="13970000" y="3187700"/>
            <a:ext cx="6019800" cy="2806700"/>
            <a:chOff x="0" y="0"/>
            <a:chExt cx="3792" cy="1768"/>
          </a:xfrm>
        </p:grpSpPr>
        <p:sp>
          <p:nvSpPr>
            <p:cNvPr id="28696" name="AutoShape 24"/>
            <p:cNvSpPr>
              <a:spLocks/>
            </p:cNvSpPr>
            <p:nvPr/>
          </p:nvSpPr>
          <p:spPr bwMode="auto">
            <a:xfrm>
              <a:off x="128" y="96"/>
              <a:ext cx="3536" cy="1416"/>
            </a:xfrm>
            <a:prstGeom prst="roundRect">
              <a:avLst>
                <a:gd name="adj" fmla="val 8472"/>
              </a:avLst>
            </a:prstGeom>
            <a:solidFill>
              <a:srgbClr val="E2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8697" name="Picture 2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92" cy="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99" name="Rectangle 27"/>
          <p:cNvSpPr>
            <a:spLocks/>
          </p:cNvSpPr>
          <p:nvPr/>
        </p:nvSpPr>
        <p:spPr bwMode="auto">
          <a:xfrm>
            <a:off x="14528800" y="3619500"/>
            <a:ext cx="490537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0000">
                <a:solidFill>
                  <a:srgbClr val="4460C2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day one</a:t>
            </a: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16979900" y="11439525"/>
            <a:ext cx="0" cy="2992438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8704" name="Group 32"/>
          <p:cNvGrpSpPr>
            <a:grpSpLocks/>
          </p:cNvGrpSpPr>
          <p:nvPr/>
        </p:nvGrpSpPr>
        <p:grpSpPr bwMode="auto">
          <a:xfrm>
            <a:off x="1581151" y="6043613"/>
            <a:ext cx="12228512" cy="5443538"/>
            <a:chOff x="-45" y="689"/>
            <a:chExt cx="7703" cy="3429"/>
          </a:xfrm>
        </p:grpSpPr>
        <p:sp>
          <p:nvSpPr>
            <p:cNvPr id="28701" name="Rectangle 29"/>
            <p:cNvSpPr>
              <a:spLocks/>
            </p:cNvSpPr>
            <p:nvPr/>
          </p:nvSpPr>
          <p:spPr bwMode="auto">
            <a:xfrm rot="20150446">
              <a:off x="-45" y="1596"/>
              <a:ext cx="7703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1800" dirty="0">
                  <a:solidFill>
                    <a:srgbClr val="B84757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LEADERSHIP</a:t>
              </a:r>
            </a:p>
          </p:txBody>
        </p:sp>
        <p:sp>
          <p:nvSpPr>
            <p:cNvPr id="28702" name="Line 30"/>
            <p:cNvSpPr>
              <a:spLocks noChangeShapeType="1"/>
            </p:cNvSpPr>
            <p:nvPr/>
          </p:nvSpPr>
          <p:spPr bwMode="auto">
            <a:xfrm rot="10800000" flipH="1">
              <a:off x="89" y="689"/>
              <a:ext cx="5597" cy="2517"/>
            </a:xfrm>
            <a:prstGeom prst="line">
              <a:avLst/>
            </a:prstGeom>
            <a:noFill/>
            <a:ln w="279400" cap="flat">
              <a:solidFill>
                <a:srgbClr val="B8475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 rot="10800000" flipH="1">
              <a:off x="522" y="1610"/>
              <a:ext cx="5577" cy="2508"/>
            </a:xfrm>
            <a:prstGeom prst="line">
              <a:avLst/>
            </a:prstGeom>
            <a:noFill/>
            <a:ln w="279400" cap="flat">
              <a:solidFill>
                <a:srgbClr val="B8475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Line 1"/>
          <p:cNvSpPr>
            <a:spLocks noChangeShapeType="1"/>
          </p:cNvSpPr>
          <p:nvPr/>
        </p:nvSpPr>
        <p:spPr bwMode="auto">
          <a:xfrm flipH="1">
            <a:off x="16978313" y="-903288"/>
            <a:ext cx="1587" cy="10106026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-3143250" y="2982913"/>
            <a:ext cx="30657800" cy="3622675"/>
            <a:chOff x="0" y="0"/>
            <a:chExt cx="19312" cy="2281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81" cy="2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" y="0"/>
              <a:ext cx="2282" cy="2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" y="0"/>
              <a:ext cx="2282" cy="2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" y="0"/>
              <a:ext cx="2282" cy="2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" y="0"/>
              <a:ext cx="2282" cy="2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4" y="0"/>
              <a:ext cx="2282" cy="2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7" y="0"/>
              <a:ext cx="2282" cy="2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0" y="0"/>
              <a:ext cx="2282" cy="2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9" name="Group 13"/>
          <p:cNvGrpSpPr>
            <a:grpSpLocks/>
          </p:cNvGrpSpPr>
          <p:nvPr/>
        </p:nvGrpSpPr>
        <p:grpSpPr bwMode="auto">
          <a:xfrm>
            <a:off x="12369800" y="6997700"/>
            <a:ext cx="9220200" cy="2794000"/>
            <a:chOff x="0" y="0"/>
            <a:chExt cx="5808" cy="1760"/>
          </a:xfrm>
        </p:grpSpPr>
        <p:sp>
          <p:nvSpPr>
            <p:cNvPr id="29707" name="AutoShape 11"/>
            <p:cNvSpPr>
              <a:spLocks/>
            </p:cNvSpPr>
            <p:nvPr/>
          </p:nvSpPr>
          <p:spPr bwMode="auto">
            <a:xfrm>
              <a:off x="128" y="96"/>
              <a:ext cx="5552" cy="1408"/>
            </a:xfrm>
            <a:prstGeom prst="roundRect">
              <a:avLst>
                <a:gd name="adj" fmla="val 8519"/>
              </a:avLst>
            </a:prstGeom>
            <a:solidFill>
              <a:srgbClr val="E2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9708" name="Picture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08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10" name="Rectangle 14"/>
          <p:cNvSpPr>
            <a:spLocks/>
          </p:cNvSpPr>
          <p:nvPr/>
        </p:nvSpPr>
        <p:spPr bwMode="auto">
          <a:xfrm>
            <a:off x="12933363" y="7416800"/>
            <a:ext cx="8128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0000">
                <a:solidFill>
                  <a:srgbClr val="4460C2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responsibility</a:t>
            </a:r>
          </a:p>
        </p:txBody>
      </p:sp>
      <p:pic>
        <p:nvPicPr>
          <p:cNvPr id="29711" name="Picture 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550" y="10058400"/>
            <a:ext cx="96520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Rectangle 16"/>
          <p:cNvSpPr>
            <a:spLocks/>
          </p:cNvSpPr>
          <p:nvPr/>
        </p:nvSpPr>
        <p:spPr bwMode="auto">
          <a:xfrm>
            <a:off x="14503400" y="11595100"/>
            <a:ext cx="49482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0000">
                <a:solidFill>
                  <a:srgbClr val="8B1716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POWER</a:t>
            </a:r>
          </a:p>
        </p:txBody>
      </p: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2032000" y="177800"/>
            <a:ext cx="5737225" cy="1160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82000">
                <a:solidFill>
                  <a:srgbClr val="B1B3B7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?</a:t>
            </a: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5719763" y="7524750"/>
            <a:ext cx="146812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0000">
                <a:solidFill>
                  <a:srgbClr val="B7485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FAIRLY</a:t>
            </a: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5878513" y="7048500"/>
            <a:ext cx="67135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treating customers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5827713" y="10121900"/>
            <a:ext cx="68199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treating employees</a:t>
            </a:r>
          </a:p>
        </p:txBody>
      </p:sp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16446500" y="1714500"/>
            <a:ext cx="10287000" cy="10287000"/>
            <a:chOff x="0" y="0"/>
            <a:chExt cx="6480" cy="6480"/>
          </a:xfrm>
        </p:grpSpPr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80" cy="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Rectangle 6"/>
            <p:cNvSpPr>
              <a:spLocks/>
            </p:cNvSpPr>
            <p:nvPr/>
          </p:nvSpPr>
          <p:spPr bwMode="auto">
            <a:xfrm>
              <a:off x="1070" y="972"/>
              <a:ext cx="979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400">
                  <a:solidFill>
                    <a:schemeClr val="tx1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TCF</a:t>
              </a:r>
            </a:p>
          </p:txBody>
        </p:sp>
        <p:sp>
          <p:nvSpPr>
            <p:cNvPr id="30727" name="AutoShape 7"/>
            <p:cNvSpPr>
              <a:spLocks/>
            </p:cNvSpPr>
            <p:nvPr/>
          </p:nvSpPr>
          <p:spPr bwMode="auto">
            <a:xfrm>
              <a:off x="504" y="1928"/>
              <a:ext cx="2456" cy="848"/>
            </a:xfrm>
            <a:prstGeom prst="roundRect">
              <a:avLst>
                <a:gd name="adj" fmla="val 14148"/>
              </a:avLst>
            </a:prstGeom>
            <a:solidFill>
              <a:schemeClr val="accent1"/>
            </a:solidFill>
            <a:ln>
              <a:noFill/>
            </a:ln>
            <a:effectLst>
              <a:outerShdw blurRad="88900" dist="12700" dir="2700000" algn="ctr" rotWithShape="0">
                <a:schemeClr val="bg2">
                  <a:alpha val="3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28" name="Rectangle 8"/>
            <p:cNvSpPr>
              <a:spLocks/>
            </p:cNvSpPr>
            <p:nvPr/>
          </p:nvSpPr>
          <p:spPr bwMode="auto">
            <a:xfrm>
              <a:off x="792" y="1956"/>
              <a:ext cx="1670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what</a:t>
              </a:r>
              <a:r>
                <a:rPr lang="ja-JP" altLang="en-US" sz="4100">
                  <a:solidFill>
                    <a:schemeClr val="tx1"/>
                  </a:solidFill>
                  <a:latin typeface="Arial"/>
                  <a:ea typeface="ＭＳ Ｐゴシック" charset="0"/>
                  <a:cs typeface="Gotham Rounded Light" charset="0"/>
                  <a:sym typeface="Gotham Rounded Light" charset="0"/>
                </a:rPr>
                <a:t>’</a:t>
              </a:r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s</a:t>
              </a:r>
            </a:p>
            <a:p>
              <a:pPr algn="l"/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required?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-5626100" y="1714500"/>
            <a:ext cx="10287000" cy="10287000"/>
            <a:chOff x="0" y="0"/>
            <a:chExt cx="6480" cy="6480"/>
          </a:xfrm>
        </p:grpSpPr>
        <p:pic>
          <p:nvPicPr>
            <p:cNvPr id="3174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80" cy="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6" name="Rectangle 2"/>
            <p:cNvSpPr>
              <a:spLocks/>
            </p:cNvSpPr>
            <p:nvPr/>
          </p:nvSpPr>
          <p:spPr bwMode="auto">
            <a:xfrm>
              <a:off x="1070" y="972"/>
              <a:ext cx="979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400">
                  <a:solidFill>
                    <a:schemeClr val="tx1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TCF</a:t>
              </a:r>
            </a:p>
          </p:txBody>
        </p:sp>
        <p:sp>
          <p:nvSpPr>
            <p:cNvPr id="31747" name="AutoShape 3"/>
            <p:cNvSpPr>
              <a:spLocks/>
            </p:cNvSpPr>
            <p:nvPr/>
          </p:nvSpPr>
          <p:spPr bwMode="auto">
            <a:xfrm>
              <a:off x="504" y="1928"/>
              <a:ext cx="2456" cy="848"/>
            </a:xfrm>
            <a:prstGeom prst="roundRect">
              <a:avLst>
                <a:gd name="adj" fmla="val 14148"/>
              </a:avLst>
            </a:prstGeom>
            <a:solidFill>
              <a:schemeClr val="accent1"/>
            </a:solidFill>
            <a:ln>
              <a:noFill/>
            </a:ln>
            <a:effectLst>
              <a:outerShdw blurRad="88900" dist="12700" dir="2700000" algn="ctr" rotWithShape="0">
                <a:schemeClr val="bg2">
                  <a:alpha val="3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48" name="Rectangle 4"/>
            <p:cNvSpPr>
              <a:spLocks/>
            </p:cNvSpPr>
            <p:nvPr/>
          </p:nvSpPr>
          <p:spPr bwMode="auto">
            <a:xfrm>
              <a:off x="792" y="1956"/>
              <a:ext cx="1485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what</a:t>
              </a:r>
              <a:r>
                <a:rPr lang="ja-JP" altLang="en-US" sz="4100">
                  <a:solidFill>
                    <a:schemeClr val="tx1"/>
                  </a:solidFill>
                  <a:latin typeface="Arial"/>
                  <a:ea typeface="ＭＳ Ｐゴシック" charset="0"/>
                  <a:cs typeface="Gotham Rounded Light" charset="0"/>
                  <a:sym typeface="Gotham Rounded Light" charset="0"/>
                </a:rPr>
                <a:t>’</a:t>
              </a:r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s</a:t>
              </a:r>
            </a:p>
            <a:p>
              <a:pPr algn="l"/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required</a:t>
              </a:r>
            </a:p>
          </p:txBody>
        </p:sp>
      </p:grpSp>
      <p:sp>
        <p:nvSpPr>
          <p:cNvPr id="31750" name="Rectangle 6"/>
          <p:cNvSpPr>
            <a:spLocks/>
          </p:cNvSpPr>
          <p:nvPr/>
        </p:nvSpPr>
        <p:spPr bwMode="auto">
          <a:xfrm>
            <a:off x="5562600" y="2108200"/>
            <a:ext cx="17119600" cy="10642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12700" dir="2700000" algn="ctr" rotWithShape="0">
              <a:schemeClr val="bg2">
                <a:alpha val="37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2065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AutoShape 8"/>
          <p:cNvSpPr>
            <a:spLocks/>
          </p:cNvSpPr>
          <p:nvPr/>
        </p:nvSpPr>
        <p:spPr bwMode="auto">
          <a:xfrm>
            <a:off x="8001000" y="2108200"/>
            <a:ext cx="508000" cy="812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3" name="Rectangle 9"/>
          <p:cNvSpPr>
            <a:spLocks/>
          </p:cNvSpPr>
          <p:nvPr/>
        </p:nvSpPr>
        <p:spPr bwMode="auto">
          <a:xfrm>
            <a:off x="7835900" y="3168848"/>
            <a:ext cx="13690600" cy="77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1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fair treatment of employees is central to the culture of the </a:t>
            </a:r>
            <a:r>
              <a:rPr lang="en-US" sz="51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company</a:t>
            </a:r>
          </a:p>
          <a:p>
            <a:pPr algn="l"/>
            <a:endParaRPr lang="en-US" sz="5100" dirty="0">
              <a:solidFill>
                <a:schemeClr val="tx1"/>
              </a:solidFill>
              <a:latin typeface="Gotham Rounded Light" charset="0"/>
              <a:ea typeface="ＭＳ Ｐゴシック" charset="0"/>
              <a:cs typeface="Gotham Rounded Light" charset="0"/>
              <a:sym typeface="Gotham Rounded Light" charset="0"/>
            </a:endParaRPr>
          </a:p>
          <a:p>
            <a:pPr algn="l"/>
            <a:r>
              <a:rPr lang="en-US" sz="51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the </a:t>
            </a:r>
            <a:r>
              <a:rPr lang="en-US" sz="51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retirement architecture is sufficient to meet the retirement and risk needs of </a:t>
            </a:r>
            <a:r>
              <a:rPr lang="en-US" sz="51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employees</a:t>
            </a:r>
          </a:p>
          <a:p>
            <a:pPr algn="l"/>
            <a:endParaRPr lang="en-US" sz="5100" dirty="0">
              <a:solidFill>
                <a:schemeClr val="tx1"/>
              </a:solidFill>
              <a:latin typeface="Gotham Rounded Light" charset="0"/>
              <a:ea typeface="ＭＳ Ｐゴシック" charset="0"/>
              <a:cs typeface="Gotham Rounded Light" charset="0"/>
              <a:sym typeface="Gotham Rounded Light" charset="0"/>
            </a:endParaRPr>
          </a:p>
          <a:p>
            <a:pPr algn="l"/>
            <a:r>
              <a:rPr lang="en-US" sz="51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employees </a:t>
            </a:r>
            <a:r>
              <a:rPr lang="en-US" sz="51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receive regular and clear communication</a:t>
            </a:r>
          </a:p>
        </p:txBody>
      </p:sp>
      <p:sp>
        <p:nvSpPr>
          <p:cNvPr id="31754" name="Rectangle 10"/>
          <p:cNvSpPr>
            <a:spLocks/>
          </p:cNvSpPr>
          <p:nvPr/>
        </p:nvSpPr>
        <p:spPr bwMode="auto">
          <a:xfrm>
            <a:off x="6415088" y="3416300"/>
            <a:ext cx="101123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0000">
                <a:solidFill>
                  <a:srgbClr val="B7485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1.</a:t>
            </a:r>
          </a:p>
        </p:txBody>
      </p:sp>
      <p:sp>
        <p:nvSpPr>
          <p:cNvPr id="31755" name="Rectangle 11"/>
          <p:cNvSpPr>
            <a:spLocks/>
          </p:cNvSpPr>
          <p:nvPr/>
        </p:nvSpPr>
        <p:spPr bwMode="auto">
          <a:xfrm>
            <a:off x="6170613" y="5715000"/>
            <a:ext cx="12668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0000">
                <a:solidFill>
                  <a:srgbClr val="B7485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2.</a:t>
            </a:r>
          </a:p>
        </p:txBody>
      </p:sp>
      <p:sp>
        <p:nvSpPr>
          <p:cNvPr id="31756" name="Rectangle 12"/>
          <p:cNvSpPr>
            <a:spLocks/>
          </p:cNvSpPr>
          <p:nvPr/>
        </p:nvSpPr>
        <p:spPr bwMode="auto">
          <a:xfrm>
            <a:off x="6173788" y="8839200"/>
            <a:ext cx="12636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0000">
                <a:solidFill>
                  <a:srgbClr val="B7485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3.</a:t>
            </a:r>
          </a:p>
        </p:txBody>
      </p:sp>
    </p:spTree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-5626100" y="1714500"/>
            <a:ext cx="10287000" cy="10287000"/>
            <a:chOff x="0" y="0"/>
            <a:chExt cx="6480" cy="6480"/>
          </a:xfrm>
        </p:grpSpPr>
        <p:pic>
          <p:nvPicPr>
            <p:cNvPr id="3276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80" cy="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0" name="Rectangle 2"/>
            <p:cNvSpPr>
              <a:spLocks/>
            </p:cNvSpPr>
            <p:nvPr/>
          </p:nvSpPr>
          <p:spPr bwMode="auto">
            <a:xfrm>
              <a:off x="1070" y="972"/>
              <a:ext cx="979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400">
                  <a:solidFill>
                    <a:schemeClr val="tx1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TCF</a:t>
              </a:r>
            </a:p>
          </p:txBody>
        </p:sp>
        <p:sp>
          <p:nvSpPr>
            <p:cNvPr id="32771" name="AutoShape 3"/>
            <p:cNvSpPr>
              <a:spLocks/>
            </p:cNvSpPr>
            <p:nvPr/>
          </p:nvSpPr>
          <p:spPr bwMode="auto">
            <a:xfrm>
              <a:off x="504" y="1928"/>
              <a:ext cx="2456" cy="848"/>
            </a:xfrm>
            <a:prstGeom prst="roundRect">
              <a:avLst>
                <a:gd name="adj" fmla="val 14148"/>
              </a:avLst>
            </a:prstGeom>
            <a:solidFill>
              <a:schemeClr val="accent1"/>
            </a:solidFill>
            <a:ln>
              <a:noFill/>
            </a:ln>
            <a:effectLst>
              <a:outerShdw blurRad="88900" dist="12700" dir="2700000" algn="ctr" rotWithShape="0">
                <a:schemeClr val="bg2">
                  <a:alpha val="3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/>
            </p:cNvSpPr>
            <p:nvPr/>
          </p:nvSpPr>
          <p:spPr bwMode="auto">
            <a:xfrm>
              <a:off x="792" y="1956"/>
              <a:ext cx="1485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what</a:t>
              </a:r>
              <a:r>
                <a:rPr lang="ja-JP" altLang="en-US" sz="4100">
                  <a:solidFill>
                    <a:schemeClr val="tx1"/>
                  </a:solidFill>
                  <a:latin typeface="Arial"/>
                  <a:ea typeface="ＭＳ Ｐゴシック" charset="0"/>
                  <a:cs typeface="Gotham Rounded Light" charset="0"/>
                  <a:sym typeface="Gotham Rounded Light" charset="0"/>
                </a:rPr>
                <a:t>’</a:t>
              </a:r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s</a:t>
              </a:r>
            </a:p>
            <a:p>
              <a:pPr algn="l"/>
              <a:r>
                <a:rPr lang="en-US" sz="4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required</a:t>
              </a:r>
            </a:p>
          </p:txBody>
        </p:sp>
      </p:grpSp>
      <p:sp>
        <p:nvSpPr>
          <p:cNvPr id="32774" name="Rectangle 6"/>
          <p:cNvSpPr>
            <a:spLocks/>
          </p:cNvSpPr>
          <p:nvPr/>
        </p:nvSpPr>
        <p:spPr bwMode="auto">
          <a:xfrm>
            <a:off x="5562600" y="2108200"/>
            <a:ext cx="17119600" cy="10642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12700" dir="2700000" algn="ctr" rotWithShape="0">
              <a:schemeClr val="bg2">
                <a:alpha val="37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2065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AutoShape 8"/>
          <p:cNvSpPr>
            <a:spLocks/>
          </p:cNvSpPr>
          <p:nvPr/>
        </p:nvSpPr>
        <p:spPr bwMode="auto">
          <a:xfrm>
            <a:off x="8001000" y="2108200"/>
            <a:ext cx="508000" cy="812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7" name="Rectangle 9"/>
          <p:cNvSpPr>
            <a:spLocks/>
          </p:cNvSpPr>
          <p:nvPr/>
        </p:nvSpPr>
        <p:spPr bwMode="auto">
          <a:xfrm>
            <a:off x="7848600" y="3096840"/>
            <a:ext cx="14160500" cy="77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1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advice provided needs to be suitable and aligned with </a:t>
            </a:r>
            <a:r>
              <a:rPr lang="en-US" sz="51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circumstances</a:t>
            </a:r>
          </a:p>
          <a:p>
            <a:pPr algn="l"/>
            <a:endParaRPr lang="en-US" sz="5100" dirty="0">
              <a:solidFill>
                <a:schemeClr val="tx1"/>
              </a:solidFill>
              <a:latin typeface="Gotham Rounded Light" charset="0"/>
              <a:ea typeface="ＭＳ Ｐゴシック" charset="0"/>
              <a:cs typeface="Gotham Rounded Light" charset="0"/>
              <a:sym typeface="Gotham Rounded Light" charset="0"/>
            </a:endParaRPr>
          </a:p>
          <a:p>
            <a:pPr algn="l"/>
            <a:r>
              <a:rPr lang="en-US" sz="51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the </a:t>
            </a:r>
            <a:r>
              <a:rPr lang="en-US" sz="51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products provided need to function</a:t>
            </a:r>
            <a:br>
              <a:rPr lang="en-US" sz="51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</a:br>
            <a:r>
              <a:rPr lang="en-US" sz="51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as </a:t>
            </a:r>
            <a:r>
              <a:rPr lang="en-US" sz="51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expected</a:t>
            </a:r>
          </a:p>
          <a:p>
            <a:pPr algn="l"/>
            <a:endParaRPr lang="en-US" sz="5100" dirty="0">
              <a:solidFill>
                <a:schemeClr val="tx1"/>
              </a:solidFill>
              <a:latin typeface="Gotham Rounded Light" charset="0"/>
              <a:ea typeface="ＭＳ Ｐゴシック" charset="0"/>
              <a:cs typeface="Gotham Rounded Light" charset="0"/>
              <a:sym typeface="Gotham Rounded Light" charset="0"/>
            </a:endParaRPr>
          </a:p>
          <a:p>
            <a:pPr algn="l"/>
            <a:r>
              <a:rPr lang="en-US" sz="5100" dirty="0" smtClean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unreasonable </a:t>
            </a:r>
            <a:r>
              <a:rPr lang="en-US" sz="5100" dirty="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barriers should not exist between employees and their retirement fund.</a:t>
            </a:r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6245225" y="3289300"/>
            <a:ext cx="13509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0000">
                <a:solidFill>
                  <a:srgbClr val="B7485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4.</a:t>
            </a:r>
          </a:p>
        </p:txBody>
      </p:sp>
      <p:sp>
        <p:nvSpPr>
          <p:cNvPr id="32779" name="Rectangle 11"/>
          <p:cNvSpPr>
            <a:spLocks/>
          </p:cNvSpPr>
          <p:nvPr/>
        </p:nvSpPr>
        <p:spPr bwMode="auto">
          <a:xfrm>
            <a:off x="6165850" y="5638800"/>
            <a:ext cx="12747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0000">
                <a:solidFill>
                  <a:srgbClr val="B7485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5.</a:t>
            </a:r>
          </a:p>
        </p:txBody>
      </p:sp>
      <p:sp>
        <p:nvSpPr>
          <p:cNvPr id="32780" name="Rectangle 12"/>
          <p:cNvSpPr>
            <a:spLocks/>
          </p:cNvSpPr>
          <p:nvPr/>
        </p:nvSpPr>
        <p:spPr bwMode="auto">
          <a:xfrm>
            <a:off x="6146800" y="7950200"/>
            <a:ext cx="13160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0000">
                <a:solidFill>
                  <a:srgbClr val="B7485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6.</a:t>
            </a:r>
          </a:p>
        </p:txBody>
      </p:sp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1"/>
          <p:cNvSpPr>
            <a:spLocks noChangeShapeType="1"/>
          </p:cNvSpPr>
          <p:nvPr/>
        </p:nvSpPr>
        <p:spPr bwMode="auto">
          <a:xfrm>
            <a:off x="6451600" y="10782300"/>
            <a:ext cx="5846763" cy="0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3812" name="Group 20"/>
          <p:cNvGrpSpPr>
            <a:grpSpLocks/>
          </p:cNvGrpSpPr>
          <p:nvPr/>
        </p:nvGrpSpPr>
        <p:grpSpPr bwMode="auto">
          <a:xfrm>
            <a:off x="11252200" y="965200"/>
            <a:ext cx="11710988" cy="11904663"/>
            <a:chOff x="0" y="0"/>
            <a:chExt cx="7377" cy="7499"/>
          </a:xfrm>
        </p:grpSpPr>
        <p:sp>
          <p:nvSpPr>
            <p:cNvPr id="33794" name="Line 2"/>
            <p:cNvSpPr>
              <a:spLocks noChangeShapeType="1"/>
            </p:cNvSpPr>
            <p:nvPr/>
          </p:nvSpPr>
          <p:spPr bwMode="auto">
            <a:xfrm rot="10800000">
              <a:off x="1399" y="1768"/>
              <a:ext cx="0" cy="4431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3798" name="Group 6"/>
            <p:cNvGrpSpPr>
              <a:grpSpLocks/>
            </p:cNvGrpSpPr>
            <p:nvPr/>
          </p:nvGrpSpPr>
          <p:grpSpPr bwMode="auto">
            <a:xfrm>
              <a:off x="95" y="4863"/>
              <a:ext cx="2637" cy="2636"/>
              <a:chOff x="0" y="0"/>
              <a:chExt cx="2636" cy="2636"/>
            </a:xfrm>
          </p:grpSpPr>
          <p:pic>
            <p:nvPicPr>
              <p:cNvPr id="33795" name="Picture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640" cy="2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96" name="AutoShape 4"/>
              <p:cNvSpPr>
                <a:spLocks/>
              </p:cNvSpPr>
              <p:nvPr/>
            </p:nvSpPr>
            <p:spPr bwMode="auto">
              <a:xfrm>
                <a:off x="436" y="1134"/>
                <a:ext cx="657" cy="372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797" name="AutoShape 5"/>
              <p:cNvSpPr>
                <a:spLocks/>
              </p:cNvSpPr>
              <p:nvPr/>
            </p:nvSpPr>
            <p:spPr bwMode="auto">
              <a:xfrm>
                <a:off x="1570" y="1134"/>
                <a:ext cx="675" cy="372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3799" name="Rectangle 7"/>
            <p:cNvSpPr>
              <a:spLocks/>
            </p:cNvSpPr>
            <p:nvPr/>
          </p:nvSpPr>
          <p:spPr bwMode="auto">
            <a:xfrm>
              <a:off x="2519" y="432"/>
              <a:ext cx="4858" cy="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20000">
                  <a:solidFill>
                    <a:srgbClr val="4460C2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WHY?</a:t>
              </a:r>
            </a:p>
          </p:txBody>
        </p:sp>
        <p:pic>
          <p:nvPicPr>
            <p:cNvPr id="3380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04" cy="2704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099" dir="54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1" name="Rectangle 9"/>
            <p:cNvSpPr>
              <a:spLocks/>
            </p:cNvSpPr>
            <p:nvPr/>
          </p:nvSpPr>
          <p:spPr bwMode="auto">
            <a:xfrm>
              <a:off x="424" y="1880"/>
              <a:ext cx="18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>
                  <a:solidFill>
                    <a:srgbClr val="343434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AIM</a:t>
              </a:r>
            </a:p>
          </p:txBody>
        </p:sp>
        <p:grpSp>
          <p:nvGrpSpPr>
            <p:cNvPr id="33811" name="Group 19"/>
            <p:cNvGrpSpPr>
              <a:grpSpLocks/>
            </p:cNvGrpSpPr>
            <p:nvPr/>
          </p:nvGrpSpPr>
          <p:grpSpPr bwMode="auto">
            <a:xfrm>
              <a:off x="648" y="1104"/>
              <a:ext cx="1422" cy="734"/>
              <a:chOff x="0" y="0"/>
              <a:chExt cx="1422" cy="734"/>
            </a:xfrm>
          </p:grpSpPr>
          <p:sp>
            <p:nvSpPr>
              <p:cNvPr id="33802" name="Line 10"/>
              <p:cNvSpPr>
                <a:spLocks noChangeShapeType="1"/>
              </p:cNvSpPr>
              <p:nvPr/>
            </p:nvSpPr>
            <p:spPr bwMode="auto">
              <a:xfrm>
                <a:off x="0" y="0"/>
                <a:ext cx="1422" cy="0"/>
              </a:xfrm>
              <a:prstGeom prst="line">
                <a:avLst/>
              </a:prstGeom>
              <a:noFill/>
              <a:ln w="25400" cap="flat">
                <a:solidFill>
                  <a:srgbClr val="797979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803" name="Line 11"/>
              <p:cNvSpPr>
                <a:spLocks noChangeShapeType="1"/>
              </p:cNvSpPr>
              <p:nvPr/>
            </p:nvSpPr>
            <p:spPr bwMode="auto">
              <a:xfrm>
                <a:off x="0" y="90"/>
                <a:ext cx="1422" cy="0"/>
              </a:xfrm>
              <a:prstGeom prst="line">
                <a:avLst/>
              </a:prstGeom>
              <a:noFill/>
              <a:ln w="25400" cap="flat">
                <a:solidFill>
                  <a:srgbClr val="797979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804" name="Line 12"/>
              <p:cNvSpPr>
                <a:spLocks noChangeShapeType="1"/>
              </p:cNvSpPr>
              <p:nvPr/>
            </p:nvSpPr>
            <p:spPr bwMode="auto">
              <a:xfrm>
                <a:off x="0" y="181"/>
                <a:ext cx="1422" cy="0"/>
              </a:xfrm>
              <a:prstGeom prst="line">
                <a:avLst/>
              </a:prstGeom>
              <a:noFill/>
              <a:ln w="25400" cap="flat">
                <a:solidFill>
                  <a:srgbClr val="797979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805" name="Line 13"/>
              <p:cNvSpPr>
                <a:spLocks noChangeShapeType="1"/>
              </p:cNvSpPr>
              <p:nvPr/>
            </p:nvSpPr>
            <p:spPr bwMode="auto">
              <a:xfrm>
                <a:off x="0" y="280"/>
                <a:ext cx="1422" cy="0"/>
              </a:xfrm>
              <a:prstGeom prst="line">
                <a:avLst/>
              </a:prstGeom>
              <a:noFill/>
              <a:ln w="25400" cap="flat">
                <a:solidFill>
                  <a:srgbClr val="797979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806" name="Line 14"/>
              <p:cNvSpPr>
                <a:spLocks noChangeShapeType="1"/>
              </p:cNvSpPr>
              <p:nvPr/>
            </p:nvSpPr>
            <p:spPr bwMode="auto">
              <a:xfrm>
                <a:off x="0" y="370"/>
                <a:ext cx="1422" cy="0"/>
              </a:xfrm>
              <a:prstGeom prst="line">
                <a:avLst/>
              </a:prstGeom>
              <a:noFill/>
              <a:ln w="25400" cap="flat">
                <a:solidFill>
                  <a:srgbClr val="797979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807" name="Line 15"/>
              <p:cNvSpPr>
                <a:spLocks noChangeShapeType="1"/>
              </p:cNvSpPr>
              <p:nvPr/>
            </p:nvSpPr>
            <p:spPr bwMode="auto">
              <a:xfrm>
                <a:off x="0" y="461"/>
                <a:ext cx="1422" cy="0"/>
              </a:xfrm>
              <a:prstGeom prst="line">
                <a:avLst/>
              </a:prstGeom>
              <a:noFill/>
              <a:ln w="25400" cap="flat">
                <a:solidFill>
                  <a:srgbClr val="797979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808" name="Line 16"/>
              <p:cNvSpPr>
                <a:spLocks noChangeShapeType="1"/>
              </p:cNvSpPr>
              <p:nvPr/>
            </p:nvSpPr>
            <p:spPr bwMode="auto">
              <a:xfrm>
                <a:off x="0" y="552"/>
                <a:ext cx="1422" cy="0"/>
              </a:xfrm>
              <a:prstGeom prst="line">
                <a:avLst/>
              </a:prstGeom>
              <a:noFill/>
              <a:ln w="25400" cap="flat">
                <a:solidFill>
                  <a:srgbClr val="797979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809" name="Line 17"/>
              <p:cNvSpPr>
                <a:spLocks noChangeShapeType="1"/>
              </p:cNvSpPr>
              <p:nvPr/>
            </p:nvSpPr>
            <p:spPr bwMode="auto">
              <a:xfrm>
                <a:off x="0" y="643"/>
                <a:ext cx="1422" cy="0"/>
              </a:xfrm>
              <a:prstGeom prst="line">
                <a:avLst/>
              </a:prstGeom>
              <a:noFill/>
              <a:ln w="25400" cap="flat">
                <a:solidFill>
                  <a:srgbClr val="797979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810" name="Line 18"/>
              <p:cNvSpPr>
                <a:spLocks noChangeShapeType="1"/>
              </p:cNvSpPr>
              <p:nvPr/>
            </p:nvSpPr>
            <p:spPr bwMode="auto">
              <a:xfrm>
                <a:off x="0" y="734"/>
                <a:ext cx="1422" cy="0"/>
              </a:xfrm>
              <a:prstGeom prst="line">
                <a:avLst/>
              </a:prstGeom>
              <a:noFill/>
              <a:ln w="25400" cap="flat">
                <a:solidFill>
                  <a:srgbClr val="797979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33838" name="Group 46"/>
          <p:cNvGrpSpPr>
            <a:grpSpLocks/>
          </p:cNvGrpSpPr>
          <p:nvPr/>
        </p:nvGrpSpPr>
        <p:grpSpPr bwMode="auto">
          <a:xfrm>
            <a:off x="2827338" y="1976438"/>
            <a:ext cx="6713537" cy="10533062"/>
            <a:chOff x="0" y="0"/>
            <a:chExt cx="4228" cy="6634"/>
          </a:xfrm>
        </p:grpSpPr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 flipH="1">
              <a:off x="2050" y="3802"/>
              <a:ext cx="0" cy="610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3818" name="Group 26"/>
            <p:cNvGrpSpPr>
              <a:grpSpLocks/>
            </p:cNvGrpSpPr>
            <p:nvPr/>
          </p:nvGrpSpPr>
          <p:grpSpPr bwMode="auto">
            <a:xfrm>
              <a:off x="0" y="0"/>
              <a:ext cx="4226" cy="2641"/>
              <a:chOff x="0" y="0"/>
              <a:chExt cx="4226" cy="2641"/>
            </a:xfrm>
          </p:grpSpPr>
          <p:sp>
            <p:nvSpPr>
              <p:cNvPr id="33814" name="Line 22"/>
              <p:cNvSpPr>
                <a:spLocks noChangeShapeType="1"/>
              </p:cNvSpPr>
              <p:nvPr/>
            </p:nvSpPr>
            <p:spPr bwMode="auto">
              <a:xfrm flipH="1">
                <a:off x="2045" y="2031"/>
                <a:ext cx="0" cy="61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815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0" y="42"/>
                <a:ext cx="4226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816" name="Line 24"/>
              <p:cNvSpPr>
                <a:spLocks noChangeShapeType="1"/>
              </p:cNvSpPr>
              <p:nvPr/>
            </p:nvSpPr>
            <p:spPr bwMode="auto">
              <a:xfrm flipH="1">
                <a:off x="86" y="0"/>
                <a:ext cx="0" cy="424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817" name="Line 25"/>
              <p:cNvSpPr>
                <a:spLocks noChangeShapeType="1"/>
              </p:cNvSpPr>
              <p:nvPr/>
            </p:nvSpPr>
            <p:spPr bwMode="auto">
              <a:xfrm flipH="1">
                <a:off x="4138" y="0"/>
                <a:ext cx="0" cy="424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3831" name="Group 39"/>
            <p:cNvGrpSpPr>
              <a:grpSpLocks/>
            </p:cNvGrpSpPr>
            <p:nvPr/>
          </p:nvGrpSpPr>
          <p:grpSpPr bwMode="auto">
            <a:xfrm>
              <a:off x="698" y="3930"/>
              <a:ext cx="2704" cy="2704"/>
              <a:chOff x="0" y="0"/>
              <a:chExt cx="2704" cy="2704"/>
            </a:xfrm>
          </p:grpSpPr>
          <p:pic>
            <p:nvPicPr>
              <p:cNvPr id="33819" name="Picture 2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04" cy="27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65100" dist="38099" dir="54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20" name="Rectangle 28"/>
              <p:cNvSpPr>
                <a:spLocks/>
              </p:cNvSpPr>
              <p:nvPr/>
            </p:nvSpPr>
            <p:spPr bwMode="auto">
              <a:xfrm>
                <a:off x="419" y="1896"/>
                <a:ext cx="185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>
                    <a:solidFill>
                      <a:srgbClr val="343434"/>
                    </a:solidFill>
                    <a:latin typeface="Gotham Rounded Light" charset="0"/>
                    <a:ea typeface="ＭＳ Ｐゴシック" charset="0"/>
                    <a:cs typeface="Gotham Rounded Light" charset="0"/>
                    <a:sym typeface="Gotham Rounded Light" charset="0"/>
                  </a:rPr>
                  <a:t>RULES</a:t>
                </a:r>
              </a:p>
            </p:txBody>
          </p:sp>
          <p:grpSp>
            <p:nvGrpSpPr>
              <p:cNvPr id="33830" name="Group 38"/>
              <p:cNvGrpSpPr>
                <a:grpSpLocks/>
              </p:cNvGrpSpPr>
              <p:nvPr/>
            </p:nvGrpSpPr>
            <p:grpSpPr bwMode="auto">
              <a:xfrm>
                <a:off x="640" y="1118"/>
                <a:ext cx="1423" cy="734"/>
                <a:chOff x="0" y="0"/>
                <a:chExt cx="1422" cy="734"/>
              </a:xfrm>
            </p:grpSpPr>
            <p:sp>
              <p:nvSpPr>
                <p:cNvPr id="33821" name="Line 2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422" cy="0"/>
                </a:xfrm>
                <a:prstGeom prst="line">
                  <a:avLst/>
                </a:prstGeom>
                <a:noFill/>
                <a:ln w="25400" cap="flat">
                  <a:solidFill>
                    <a:srgbClr val="79797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3822" name="Line 30"/>
                <p:cNvSpPr>
                  <a:spLocks noChangeShapeType="1"/>
                </p:cNvSpPr>
                <p:nvPr/>
              </p:nvSpPr>
              <p:spPr bwMode="auto">
                <a:xfrm>
                  <a:off x="0" y="90"/>
                  <a:ext cx="1422" cy="0"/>
                </a:xfrm>
                <a:prstGeom prst="line">
                  <a:avLst/>
                </a:prstGeom>
                <a:noFill/>
                <a:ln w="25400" cap="flat">
                  <a:solidFill>
                    <a:srgbClr val="79797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3823" name="Line 31"/>
                <p:cNvSpPr>
                  <a:spLocks noChangeShapeType="1"/>
                </p:cNvSpPr>
                <p:nvPr/>
              </p:nvSpPr>
              <p:spPr bwMode="auto">
                <a:xfrm>
                  <a:off x="0" y="181"/>
                  <a:ext cx="1422" cy="0"/>
                </a:xfrm>
                <a:prstGeom prst="line">
                  <a:avLst/>
                </a:prstGeom>
                <a:noFill/>
                <a:ln w="25400" cap="flat">
                  <a:solidFill>
                    <a:srgbClr val="79797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3824" name="Line 32"/>
                <p:cNvSpPr>
                  <a:spLocks noChangeShapeType="1"/>
                </p:cNvSpPr>
                <p:nvPr/>
              </p:nvSpPr>
              <p:spPr bwMode="auto">
                <a:xfrm>
                  <a:off x="0" y="280"/>
                  <a:ext cx="1422" cy="0"/>
                </a:xfrm>
                <a:prstGeom prst="line">
                  <a:avLst/>
                </a:prstGeom>
                <a:noFill/>
                <a:ln w="25400" cap="flat">
                  <a:solidFill>
                    <a:srgbClr val="79797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3825" name="Line 33"/>
                <p:cNvSpPr>
                  <a:spLocks noChangeShapeType="1"/>
                </p:cNvSpPr>
                <p:nvPr/>
              </p:nvSpPr>
              <p:spPr bwMode="auto">
                <a:xfrm>
                  <a:off x="0" y="370"/>
                  <a:ext cx="1422" cy="0"/>
                </a:xfrm>
                <a:prstGeom prst="line">
                  <a:avLst/>
                </a:prstGeom>
                <a:noFill/>
                <a:ln w="25400" cap="flat">
                  <a:solidFill>
                    <a:srgbClr val="79797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3826" name="Line 34"/>
                <p:cNvSpPr>
                  <a:spLocks noChangeShapeType="1"/>
                </p:cNvSpPr>
                <p:nvPr/>
              </p:nvSpPr>
              <p:spPr bwMode="auto">
                <a:xfrm>
                  <a:off x="0" y="461"/>
                  <a:ext cx="1422" cy="0"/>
                </a:xfrm>
                <a:prstGeom prst="line">
                  <a:avLst/>
                </a:prstGeom>
                <a:noFill/>
                <a:ln w="25400" cap="flat">
                  <a:solidFill>
                    <a:srgbClr val="79797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3827" name="Line 35"/>
                <p:cNvSpPr>
                  <a:spLocks noChangeShapeType="1"/>
                </p:cNvSpPr>
                <p:nvPr/>
              </p:nvSpPr>
              <p:spPr bwMode="auto">
                <a:xfrm>
                  <a:off x="0" y="552"/>
                  <a:ext cx="1422" cy="0"/>
                </a:xfrm>
                <a:prstGeom prst="line">
                  <a:avLst/>
                </a:prstGeom>
                <a:noFill/>
                <a:ln w="25400" cap="flat">
                  <a:solidFill>
                    <a:srgbClr val="79797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3828" name="Line 36"/>
                <p:cNvSpPr>
                  <a:spLocks noChangeShapeType="1"/>
                </p:cNvSpPr>
                <p:nvPr/>
              </p:nvSpPr>
              <p:spPr bwMode="auto">
                <a:xfrm>
                  <a:off x="0" y="643"/>
                  <a:ext cx="1422" cy="0"/>
                </a:xfrm>
                <a:prstGeom prst="line">
                  <a:avLst/>
                </a:prstGeom>
                <a:noFill/>
                <a:ln w="25400" cap="flat">
                  <a:solidFill>
                    <a:srgbClr val="79797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3829" name="Line 37"/>
                <p:cNvSpPr>
                  <a:spLocks noChangeShapeType="1"/>
                </p:cNvSpPr>
                <p:nvPr/>
              </p:nvSpPr>
              <p:spPr bwMode="auto">
                <a:xfrm>
                  <a:off x="0" y="734"/>
                  <a:ext cx="1422" cy="0"/>
                </a:xfrm>
                <a:prstGeom prst="line">
                  <a:avLst/>
                </a:prstGeom>
                <a:noFill/>
                <a:ln w="25400" cap="flat">
                  <a:solidFill>
                    <a:srgbClr val="79797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33832" name="Rectangle 40"/>
            <p:cNvSpPr>
              <a:spLocks/>
            </p:cNvSpPr>
            <p:nvPr/>
          </p:nvSpPr>
          <p:spPr bwMode="auto">
            <a:xfrm>
              <a:off x="458" y="166"/>
              <a:ext cx="3173" cy="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20000">
                  <a:solidFill>
                    <a:srgbClr val="4460C2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TCF</a:t>
              </a:r>
            </a:p>
          </p:txBody>
        </p:sp>
        <p:sp>
          <p:nvSpPr>
            <p:cNvPr id="33833" name="Rectangle 41"/>
            <p:cNvSpPr>
              <a:spLocks/>
            </p:cNvSpPr>
            <p:nvPr/>
          </p:nvSpPr>
          <p:spPr bwMode="auto">
            <a:xfrm>
              <a:off x="786" y="2702"/>
              <a:ext cx="2650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55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license to</a:t>
              </a:r>
              <a:br>
                <a:rPr lang="en-US" sz="55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</a:br>
              <a:r>
                <a:rPr lang="en-US" sz="55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go beyond </a:t>
              </a:r>
            </a:p>
          </p:txBody>
        </p:sp>
        <p:grpSp>
          <p:nvGrpSpPr>
            <p:cNvPr id="33837" name="Group 45"/>
            <p:cNvGrpSpPr>
              <a:grpSpLocks/>
            </p:cNvGrpSpPr>
            <p:nvPr/>
          </p:nvGrpSpPr>
          <p:grpSpPr bwMode="auto">
            <a:xfrm rot="10800000" flipH="1">
              <a:off x="2" y="1722"/>
              <a:ext cx="4226" cy="424"/>
              <a:chOff x="0" y="0"/>
              <a:chExt cx="4226" cy="424"/>
            </a:xfrm>
          </p:grpSpPr>
          <p:sp>
            <p:nvSpPr>
              <p:cNvPr id="33834" name="Line 42"/>
              <p:cNvSpPr>
                <a:spLocks noChangeShapeType="1"/>
              </p:cNvSpPr>
              <p:nvPr/>
            </p:nvSpPr>
            <p:spPr bwMode="auto">
              <a:xfrm rot="10800000" flipH="1">
                <a:off x="0" y="42"/>
                <a:ext cx="4226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835" name="Line 43"/>
              <p:cNvSpPr>
                <a:spLocks noChangeShapeType="1"/>
              </p:cNvSpPr>
              <p:nvPr/>
            </p:nvSpPr>
            <p:spPr bwMode="auto">
              <a:xfrm flipH="1">
                <a:off x="86" y="0"/>
                <a:ext cx="0" cy="424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836" name="Line 44"/>
              <p:cNvSpPr>
                <a:spLocks noChangeShapeType="1"/>
              </p:cNvSpPr>
              <p:nvPr/>
            </p:nvSpPr>
            <p:spPr bwMode="auto">
              <a:xfrm flipH="1">
                <a:off x="4138" y="0"/>
                <a:ext cx="0" cy="424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33841" name="Group 49"/>
          <p:cNvGrpSpPr>
            <a:grpSpLocks/>
          </p:cNvGrpSpPr>
          <p:nvPr/>
        </p:nvGrpSpPr>
        <p:grpSpPr bwMode="auto">
          <a:xfrm>
            <a:off x="14973300" y="4584700"/>
            <a:ext cx="8343900" cy="1549400"/>
            <a:chOff x="0" y="0"/>
            <a:chExt cx="5256" cy="976"/>
          </a:xfrm>
        </p:grpSpPr>
        <p:sp>
          <p:nvSpPr>
            <p:cNvPr id="33839" name="Rectangle 47"/>
            <p:cNvSpPr>
              <a:spLocks/>
            </p:cNvSpPr>
            <p:nvPr/>
          </p:nvSpPr>
          <p:spPr bwMode="auto">
            <a:xfrm>
              <a:off x="0" y="0"/>
              <a:ext cx="52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>
                  <a:solidFill>
                    <a:srgbClr val="343434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FUND GOVERNANCE</a:t>
              </a:r>
            </a:p>
          </p:txBody>
        </p:sp>
        <p:sp>
          <p:nvSpPr>
            <p:cNvPr id="33840" name="Rectangle 48"/>
            <p:cNvSpPr>
              <a:spLocks/>
            </p:cNvSpPr>
            <p:nvPr/>
          </p:nvSpPr>
          <p:spPr bwMode="auto">
            <a:xfrm>
              <a:off x="0" y="496"/>
              <a:ext cx="52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300">
                  <a:solidFill>
                    <a:srgbClr val="343434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LAWS &amp; COMPLIANCE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Line 1"/>
          <p:cNvSpPr>
            <a:spLocks noChangeShapeType="1"/>
          </p:cNvSpPr>
          <p:nvPr/>
        </p:nvSpPr>
        <p:spPr bwMode="auto">
          <a:xfrm>
            <a:off x="21450300" y="4991100"/>
            <a:ext cx="3124200" cy="0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27" name="Group 11"/>
          <p:cNvGrpSpPr>
            <a:grpSpLocks/>
          </p:cNvGrpSpPr>
          <p:nvPr/>
        </p:nvGrpSpPr>
        <p:grpSpPr bwMode="auto">
          <a:xfrm>
            <a:off x="5029200" y="5005388"/>
            <a:ext cx="3481388" cy="6392862"/>
            <a:chOff x="0" y="0"/>
            <a:chExt cx="2193" cy="4027"/>
          </a:xfrm>
        </p:grpSpPr>
        <p:sp>
          <p:nvSpPr>
            <p:cNvPr id="34818" name="Line 2"/>
            <p:cNvSpPr>
              <a:spLocks noChangeShapeType="1"/>
            </p:cNvSpPr>
            <p:nvPr/>
          </p:nvSpPr>
          <p:spPr bwMode="auto">
            <a:xfrm>
              <a:off x="1076" y="0"/>
              <a:ext cx="0" cy="1940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 rot="-5400000">
              <a:off x="679" y="2513"/>
              <a:ext cx="839" cy="2189"/>
              <a:chOff x="0" y="0"/>
              <a:chExt cx="839" cy="2189"/>
            </a:xfrm>
          </p:grpSpPr>
          <p:sp>
            <p:nvSpPr>
              <p:cNvPr id="34819" name="Line 3"/>
              <p:cNvSpPr>
                <a:spLocks noChangeShapeType="1"/>
              </p:cNvSpPr>
              <p:nvPr/>
            </p:nvSpPr>
            <p:spPr bwMode="auto">
              <a:xfrm rot="10800000" flipH="1">
                <a:off x="83" y="0"/>
                <a:ext cx="0" cy="2189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820" name="Line 4"/>
              <p:cNvSpPr>
                <a:spLocks noChangeShapeType="1"/>
              </p:cNvSpPr>
              <p:nvPr/>
            </p:nvSpPr>
            <p:spPr bwMode="auto">
              <a:xfrm>
                <a:off x="0" y="2134"/>
                <a:ext cx="839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821" name="Line 5"/>
              <p:cNvSpPr>
                <a:spLocks noChangeShapeType="1"/>
              </p:cNvSpPr>
              <p:nvPr/>
            </p:nvSpPr>
            <p:spPr bwMode="auto">
              <a:xfrm>
                <a:off x="0" y="14"/>
                <a:ext cx="839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4823" name="Rectangle 7"/>
            <p:cNvSpPr>
              <a:spLocks/>
            </p:cNvSpPr>
            <p:nvPr/>
          </p:nvSpPr>
          <p:spPr bwMode="auto">
            <a:xfrm>
              <a:off x="30" y="2686"/>
              <a:ext cx="2094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300">
                  <a:solidFill>
                    <a:srgbClr val="434446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OBSTACLE</a:t>
              </a:r>
            </a:p>
          </p:txBody>
        </p:sp>
        <p:sp>
          <p:nvSpPr>
            <p:cNvPr id="34824" name="Line 8"/>
            <p:cNvSpPr>
              <a:spLocks noChangeShapeType="1"/>
            </p:cNvSpPr>
            <p:nvPr/>
          </p:nvSpPr>
          <p:spPr bwMode="auto">
            <a:xfrm flipH="1">
              <a:off x="0" y="1937"/>
              <a:ext cx="2189" cy="0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>
              <a:off x="2134" y="1845"/>
              <a:ext cx="0" cy="839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26" name="Line 10"/>
            <p:cNvSpPr>
              <a:spLocks noChangeShapeType="1"/>
            </p:cNvSpPr>
            <p:nvPr/>
          </p:nvSpPr>
          <p:spPr bwMode="auto">
            <a:xfrm>
              <a:off x="14" y="1845"/>
              <a:ext cx="0" cy="839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12293600" y="482600"/>
            <a:ext cx="9486900" cy="9004300"/>
            <a:chOff x="0" y="0"/>
            <a:chExt cx="5976" cy="5672"/>
          </a:xfrm>
        </p:grpSpPr>
        <p:sp>
          <p:nvSpPr>
            <p:cNvPr id="34828" name="Rectangle 12"/>
            <p:cNvSpPr>
              <a:spLocks/>
            </p:cNvSpPr>
            <p:nvPr/>
          </p:nvSpPr>
          <p:spPr bwMode="auto">
            <a:xfrm>
              <a:off x="1152" y="0"/>
              <a:ext cx="4824" cy="5624"/>
            </a:xfrm>
            <a:prstGeom prst="rect">
              <a:avLst/>
            </a:prstGeom>
            <a:solidFill>
              <a:srgbClr val="E2E3E6"/>
            </a:solidFill>
            <a:ln>
              <a:noFill/>
            </a:ln>
            <a:effectLst>
              <a:outerShdw blurRad="368300" dist="12700" dir="2700000" algn="ctr" rotWithShape="0">
                <a:schemeClr val="bg2">
                  <a:alpha val="37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29" name="Line 13"/>
            <p:cNvSpPr>
              <a:spLocks noChangeShapeType="1"/>
            </p:cNvSpPr>
            <p:nvPr/>
          </p:nvSpPr>
          <p:spPr bwMode="auto">
            <a:xfrm>
              <a:off x="0" y="2840"/>
              <a:ext cx="1207" cy="0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30" name="Line 14"/>
            <p:cNvSpPr>
              <a:spLocks noChangeShapeType="1"/>
            </p:cNvSpPr>
            <p:nvPr/>
          </p:nvSpPr>
          <p:spPr bwMode="auto">
            <a:xfrm>
              <a:off x="1152" y="642"/>
              <a:ext cx="0" cy="5030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4831" name="Picture 1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" y="361"/>
              <a:ext cx="4680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2" name="Rectangle 16"/>
            <p:cNvSpPr>
              <a:spLocks/>
            </p:cNvSpPr>
            <p:nvPr/>
          </p:nvSpPr>
          <p:spPr bwMode="auto">
            <a:xfrm>
              <a:off x="1224" y="628"/>
              <a:ext cx="37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51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Benchmark survey</a:t>
              </a:r>
            </a:p>
          </p:txBody>
        </p:sp>
      </p:grpSp>
      <p:grpSp>
        <p:nvGrpSpPr>
          <p:cNvPr id="34836" name="Group 20"/>
          <p:cNvGrpSpPr>
            <a:grpSpLocks/>
          </p:cNvGrpSpPr>
          <p:nvPr/>
        </p:nvGrpSpPr>
        <p:grpSpPr bwMode="auto">
          <a:xfrm>
            <a:off x="800100" y="3149600"/>
            <a:ext cx="11874500" cy="4013200"/>
            <a:chOff x="0" y="0"/>
            <a:chExt cx="7480" cy="2528"/>
          </a:xfrm>
        </p:grpSpPr>
        <p:sp>
          <p:nvSpPr>
            <p:cNvPr id="34834" name="AutoShape 18"/>
            <p:cNvSpPr>
              <a:spLocks/>
            </p:cNvSpPr>
            <p:nvPr/>
          </p:nvSpPr>
          <p:spPr bwMode="auto">
            <a:xfrm>
              <a:off x="128" y="96"/>
              <a:ext cx="7224" cy="2176"/>
            </a:xfrm>
            <a:prstGeom prst="roundRect">
              <a:avLst>
                <a:gd name="adj" fmla="val 5514"/>
              </a:avLst>
            </a:prstGeom>
            <a:solidFill>
              <a:srgbClr val="E2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4835" name="Picture 1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480" cy="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37" name="Rectangle 21"/>
          <p:cNvSpPr>
            <a:spLocks/>
          </p:cNvSpPr>
          <p:nvPr/>
        </p:nvSpPr>
        <p:spPr bwMode="auto">
          <a:xfrm>
            <a:off x="1446213" y="4140200"/>
            <a:ext cx="1059656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400">
                <a:solidFill>
                  <a:srgbClr val="4460C2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financial advice</a:t>
            </a:r>
          </a:p>
        </p:txBody>
      </p:sp>
      <p:sp>
        <p:nvSpPr>
          <p:cNvPr id="34838" name="Rectangle 22"/>
          <p:cNvSpPr>
            <a:spLocks/>
          </p:cNvSpPr>
          <p:nvPr/>
        </p:nvSpPr>
        <p:spPr bwMode="auto">
          <a:xfrm>
            <a:off x="15544800" y="2660650"/>
            <a:ext cx="459581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0">
                <a:solidFill>
                  <a:srgbClr val="B7485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87</a:t>
            </a:r>
            <a:r>
              <a:rPr lang="en-US" sz="13800">
                <a:solidFill>
                  <a:srgbClr val="B7485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%</a:t>
            </a:r>
          </a:p>
        </p:txBody>
      </p:sp>
      <p:sp>
        <p:nvSpPr>
          <p:cNvPr id="34839" name="AutoShape 23"/>
          <p:cNvSpPr>
            <a:spLocks/>
          </p:cNvSpPr>
          <p:nvPr/>
        </p:nvSpPr>
        <p:spPr bwMode="auto">
          <a:xfrm rot="5400000">
            <a:off x="17411700" y="3683000"/>
            <a:ext cx="889000" cy="4597400"/>
          </a:xfrm>
          <a:prstGeom prst="roundRect">
            <a:avLst>
              <a:gd name="adj" fmla="val 50000"/>
            </a:avLst>
          </a:prstGeom>
          <a:noFill/>
          <a:ln w="101600" cap="flat">
            <a:solidFill>
              <a:srgbClr val="B7485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42" name="Group 26"/>
          <p:cNvGrpSpPr>
            <a:grpSpLocks/>
          </p:cNvGrpSpPr>
          <p:nvPr/>
        </p:nvGrpSpPr>
        <p:grpSpPr bwMode="auto">
          <a:xfrm>
            <a:off x="15551150" y="5486400"/>
            <a:ext cx="3822700" cy="990600"/>
            <a:chOff x="0" y="0"/>
            <a:chExt cx="2408" cy="624"/>
          </a:xfrm>
        </p:grpSpPr>
        <p:sp>
          <p:nvSpPr>
            <p:cNvPr id="34840" name="AutoShape 24"/>
            <p:cNvSpPr>
              <a:spLocks/>
            </p:cNvSpPr>
            <p:nvPr/>
          </p:nvSpPr>
          <p:spPr bwMode="auto">
            <a:xfrm rot="-5400000">
              <a:off x="788" y="-764"/>
              <a:ext cx="600" cy="217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976"/>
                  </a:moveTo>
                  <a:lnTo>
                    <a:pt x="21600" y="18624"/>
                  </a:lnTo>
                  <a:cubicBezTo>
                    <a:pt x="21600" y="20268"/>
                    <a:pt x="16765" y="21600"/>
                    <a:pt x="10800" y="21600"/>
                  </a:cubicBezTo>
                  <a:cubicBezTo>
                    <a:pt x="4835" y="21600"/>
                    <a:pt x="0" y="20268"/>
                    <a:pt x="0" y="18624"/>
                  </a:cubicBezTo>
                  <a:lnTo>
                    <a:pt x="0" y="2976"/>
                  </a:lnTo>
                  <a:cubicBezTo>
                    <a:pt x="0" y="1332"/>
                    <a:pt x="4835" y="0"/>
                    <a:pt x="10800" y="0"/>
                  </a:cubicBezTo>
                  <a:cubicBezTo>
                    <a:pt x="16765" y="0"/>
                    <a:pt x="21600" y="1332"/>
                    <a:pt x="21600" y="2976"/>
                  </a:cubicBezTo>
                  <a:close/>
                  <a:moveTo>
                    <a:pt x="21600" y="2976"/>
                  </a:moveTo>
                </a:path>
              </a:pathLst>
            </a:custGeom>
            <a:solidFill>
              <a:srgbClr val="B74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1" name="AutoShape 25"/>
            <p:cNvSpPr>
              <a:spLocks/>
            </p:cNvSpPr>
            <p:nvPr/>
          </p:nvSpPr>
          <p:spPr bwMode="auto">
            <a:xfrm rot="-5400000">
              <a:off x="1364" y="-444"/>
              <a:ext cx="600" cy="14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B74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4843" name="Rectangle 27"/>
          <p:cNvSpPr>
            <a:spLocks/>
          </p:cNvSpPr>
          <p:nvPr/>
        </p:nvSpPr>
        <p:spPr bwMode="auto">
          <a:xfrm>
            <a:off x="15163800" y="6432550"/>
            <a:ext cx="53594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640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want</a:t>
            </a:r>
            <a:br>
              <a:rPr lang="en-US" sz="640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</a:br>
            <a:r>
              <a:rPr lang="en-US" sz="640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financial advice</a:t>
            </a:r>
          </a:p>
        </p:txBody>
      </p:sp>
      <p:sp>
        <p:nvSpPr>
          <p:cNvPr id="34844" name="Rectangle 28"/>
          <p:cNvSpPr>
            <a:spLocks/>
          </p:cNvSpPr>
          <p:nvPr/>
        </p:nvSpPr>
        <p:spPr bwMode="auto">
          <a:xfrm>
            <a:off x="8788400" y="7251700"/>
            <a:ext cx="134778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0000">
                <a:solidFill>
                  <a:srgbClr val="B1B3B7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!</a:t>
            </a:r>
          </a:p>
        </p:txBody>
      </p:sp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animBg="1"/>
      <p:bldP spid="34838" grpId="0" autoUpdateAnimBg="0"/>
      <p:bldP spid="34839" grpId="0" animBg="1"/>
      <p:bldP spid="34843" grpId="0" autoUpdateAnimBg="0"/>
      <p:bldP spid="3484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439400" y="482600"/>
            <a:ext cx="9486900" cy="9004300"/>
            <a:chOff x="10439400" y="482600"/>
            <a:chExt cx="9486900" cy="9004300"/>
          </a:xfrm>
        </p:grpSpPr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10439400" y="482600"/>
              <a:ext cx="9486900" cy="9004300"/>
              <a:chOff x="0" y="0"/>
              <a:chExt cx="5976" cy="5672"/>
            </a:xfrm>
          </p:grpSpPr>
          <p:sp>
            <p:nvSpPr>
              <p:cNvPr id="35841" name="Rectangle 1"/>
              <p:cNvSpPr>
                <a:spLocks/>
              </p:cNvSpPr>
              <p:nvPr/>
            </p:nvSpPr>
            <p:spPr bwMode="auto">
              <a:xfrm>
                <a:off x="1152" y="0"/>
                <a:ext cx="4824" cy="5624"/>
              </a:xfrm>
              <a:prstGeom prst="rect">
                <a:avLst/>
              </a:prstGeom>
              <a:solidFill>
                <a:srgbClr val="E2E3E6"/>
              </a:solidFill>
              <a:ln>
                <a:noFill/>
              </a:ln>
              <a:effectLst>
                <a:outerShdw blurRad="368300" dist="12700" dir="2700000" algn="ctr" rotWithShape="0">
                  <a:schemeClr val="bg2">
                    <a:alpha val="37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42" name="Line 2"/>
              <p:cNvSpPr>
                <a:spLocks noChangeShapeType="1"/>
              </p:cNvSpPr>
              <p:nvPr/>
            </p:nvSpPr>
            <p:spPr bwMode="auto">
              <a:xfrm>
                <a:off x="0" y="2840"/>
                <a:ext cx="1207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43" name="Line 3"/>
              <p:cNvSpPr>
                <a:spLocks noChangeShapeType="1"/>
              </p:cNvSpPr>
              <p:nvPr/>
            </p:nvSpPr>
            <p:spPr bwMode="auto">
              <a:xfrm>
                <a:off x="1152" y="642"/>
                <a:ext cx="0" cy="503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35844" name="Picture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" y="361"/>
                <a:ext cx="4680" cy="1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45" name="Rectangle 5"/>
              <p:cNvSpPr>
                <a:spLocks/>
              </p:cNvSpPr>
              <p:nvPr/>
            </p:nvSpPr>
            <p:spPr bwMode="auto">
              <a:xfrm>
                <a:off x="1224" y="628"/>
                <a:ext cx="3783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5100">
                    <a:solidFill>
                      <a:schemeClr val="tx1"/>
                    </a:solidFill>
                    <a:latin typeface="Gotham Rounded Light" charset="0"/>
                    <a:ea typeface="ＭＳ Ｐゴシック" charset="0"/>
                    <a:cs typeface="Gotham Rounded Light" charset="0"/>
                    <a:sym typeface="Gotham Rounded Light" charset="0"/>
                  </a:rPr>
                  <a:t>Benchmark survey</a:t>
                </a:r>
              </a:p>
            </p:txBody>
          </p:sp>
        </p:grpSp>
        <p:sp>
          <p:nvSpPr>
            <p:cNvPr id="35847" name="Rectangle 7"/>
            <p:cNvSpPr>
              <a:spLocks/>
            </p:cNvSpPr>
            <p:nvPr/>
          </p:nvSpPr>
          <p:spPr bwMode="auto">
            <a:xfrm>
              <a:off x="13350875" y="2667000"/>
              <a:ext cx="4762500" cy="290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0">
                  <a:solidFill>
                    <a:srgbClr val="B74850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43</a:t>
              </a:r>
              <a:r>
                <a:rPr lang="en-US" sz="13800">
                  <a:solidFill>
                    <a:srgbClr val="B74850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%</a:t>
              </a:r>
            </a:p>
          </p:txBody>
        </p:sp>
        <p:sp>
          <p:nvSpPr>
            <p:cNvPr id="35848" name="AutoShape 8"/>
            <p:cNvSpPr>
              <a:spLocks/>
            </p:cNvSpPr>
            <p:nvPr/>
          </p:nvSpPr>
          <p:spPr bwMode="auto">
            <a:xfrm rot="5400000">
              <a:off x="15303500" y="3683000"/>
              <a:ext cx="889000" cy="4597400"/>
            </a:xfrm>
            <a:prstGeom prst="roundRect">
              <a:avLst>
                <a:gd name="adj" fmla="val 50000"/>
              </a:avLst>
            </a:prstGeom>
            <a:noFill/>
            <a:ln w="101600" cap="flat">
              <a:solidFill>
                <a:srgbClr val="B7485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5851" name="Group 11"/>
            <p:cNvGrpSpPr>
              <a:grpSpLocks/>
            </p:cNvGrpSpPr>
            <p:nvPr/>
          </p:nvGrpSpPr>
          <p:grpSpPr bwMode="auto">
            <a:xfrm>
              <a:off x="13449300" y="5486400"/>
              <a:ext cx="2159000" cy="990600"/>
              <a:chOff x="0" y="0"/>
              <a:chExt cx="1360" cy="624"/>
            </a:xfrm>
          </p:grpSpPr>
          <p:sp>
            <p:nvSpPr>
              <p:cNvPr id="35849" name="AutoShape 9"/>
              <p:cNvSpPr>
                <a:spLocks/>
              </p:cNvSpPr>
              <p:nvPr/>
            </p:nvSpPr>
            <p:spPr bwMode="auto">
              <a:xfrm rot="-5400000">
                <a:off x="373" y="-349"/>
                <a:ext cx="600" cy="134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4813"/>
                    </a:moveTo>
                    <a:lnTo>
                      <a:pt x="21600" y="16786"/>
                    </a:lnTo>
                    <a:cubicBezTo>
                      <a:pt x="21600" y="19445"/>
                      <a:pt x="16765" y="21600"/>
                      <a:pt x="10800" y="21600"/>
                    </a:cubicBezTo>
                    <a:cubicBezTo>
                      <a:pt x="4835" y="21600"/>
                      <a:pt x="0" y="19445"/>
                      <a:pt x="0" y="16787"/>
                    </a:cubicBezTo>
                    <a:lnTo>
                      <a:pt x="0" y="4814"/>
                    </a:lnTo>
                    <a:cubicBezTo>
                      <a:pt x="0" y="2155"/>
                      <a:pt x="4835" y="0"/>
                      <a:pt x="10800" y="0"/>
                    </a:cubicBezTo>
                    <a:cubicBezTo>
                      <a:pt x="16765" y="0"/>
                      <a:pt x="21600" y="2155"/>
                      <a:pt x="21600" y="4813"/>
                    </a:cubicBezTo>
                    <a:close/>
                    <a:moveTo>
                      <a:pt x="21600" y="4813"/>
                    </a:moveTo>
                  </a:path>
                </a:pathLst>
              </a:custGeom>
              <a:solidFill>
                <a:srgbClr val="B74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0" name="AutoShape 10"/>
              <p:cNvSpPr>
                <a:spLocks/>
              </p:cNvSpPr>
              <p:nvPr/>
            </p:nvSpPr>
            <p:spPr bwMode="auto">
              <a:xfrm rot="-5400000">
                <a:off x="838" y="78"/>
                <a:ext cx="599" cy="44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B74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5852" name="Rectangle 12"/>
            <p:cNvSpPr>
              <a:spLocks/>
            </p:cNvSpPr>
            <p:nvPr/>
          </p:nvSpPr>
          <p:spPr bwMode="auto">
            <a:xfrm>
              <a:off x="13474700" y="6750050"/>
              <a:ext cx="5918200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52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have never</a:t>
              </a:r>
            </a:p>
            <a:p>
              <a:pPr algn="l"/>
              <a:r>
                <a:rPr lang="en-US" sz="52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received advice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57300" y="482600"/>
            <a:ext cx="9486900" cy="9004300"/>
            <a:chOff x="1257300" y="482600"/>
            <a:chExt cx="9486900" cy="9004300"/>
          </a:xfrm>
        </p:grpSpPr>
        <p:grpSp>
          <p:nvGrpSpPr>
            <p:cNvPr id="35858" name="Group 18"/>
            <p:cNvGrpSpPr>
              <a:grpSpLocks/>
            </p:cNvGrpSpPr>
            <p:nvPr/>
          </p:nvGrpSpPr>
          <p:grpSpPr bwMode="auto">
            <a:xfrm>
              <a:off x="1257300" y="482600"/>
              <a:ext cx="9486900" cy="9004300"/>
              <a:chOff x="0" y="0"/>
              <a:chExt cx="5976" cy="5672"/>
            </a:xfrm>
          </p:grpSpPr>
          <p:sp>
            <p:nvSpPr>
              <p:cNvPr id="35853" name="Rectangle 13"/>
              <p:cNvSpPr>
                <a:spLocks/>
              </p:cNvSpPr>
              <p:nvPr/>
            </p:nvSpPr>
            <p:spPr bwMode="auto">
              <a:xfrm>
                <a:off x="1152" y="0"/>
                <a:ext cx="4824" cy="5624"/>
              </a:xfrm>
              <a:prstGeom prst="rect">
                <a:avLst/>
              </a:prstGeom>
              <a:solidFill>
                <a:srgbClr val="E2E3E6"/>
              </a:solidFill>
              <a:ln>
                <a:noFill/>
              </a:ln>
              <a:effectLst>
                <a:outerShdw blurRad="368300" dist="12700" dir="2700000" algn="ctr" rotWithShape="0">
                  <a:schemeClr val="bg2">
                    <a:alpha val="37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4" name="Line 14"/>
              <p:cNvSpPr>
                <a:spLocks noChangeShapeType="1"/>
              </p:cNvSpPr>
              <p:nvPr/>
            </p:nvSpPr>
            <p:spPr bwMode="auto">
              <a:xfrm>
                <a:off x="0" y="2840"/>
                <a:ext cx="1207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5" name="Line 15"/>
              <p:cNvSpPr>
                <a:spLocks noChangeShapeType="1"/>
              </p:cNvSpPr>
              <p:nvPr/>
            </p:nvSpPr>
            <p:spPr bwMode="auto">
              <a:xfrm>
                <a:off x="1152" y="642"/>
                <a:ext cx="0" cy="503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35856" name="Picture 16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" y="361"/>
                <a:ext cx="4680" cy="1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7" name="Rectangle 17"/>
              <p:cNvSpPr>
                <a:spLocks/>
              </p:cNvSpPr>
              <p:nvPr/>
            </p:nvSpPr>
            <p:spPr bwMode="auto">
              <a:xfrm>
                <a:off x="1224" y="628"/>
                <a:ext cx="3783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5100">
                    <a:solidFill>
                      <a:schemeClr val="tx1"/>
                    </a:solidFill>
                    <a:latin typeface="Gotham Rounded Light" charset="0"/>
                    <a:ea typeface="ＭＳ Ｐゴシック" charset="0"/>
                    <a:cs typeface="Gotham Rounded Light" charset="0"/>
                    <a:sym typeface="Gotham Rounded Light" charset="0"/>
                  </a:rPr>
                  <a:t>Benchmark survey</a:t>
                </a:r>
              </a:p>
            </p:txBody>
          </p:sp>
        </p:grpSp>
        <p:sp>
          <p:nvSpPr>
            <p:cNvPr id="35859" name="Rectangle 19"/>
            <p:cNvSpPr>
              <a:spLocks/>
            </p:cNvSpPr>
            <p:nvPr/>
          </p:nvSpPr>
          <p:spPr bwMode="auto">
            <a:xfrm>
              <a:off x="4205288" y="2660650"/>
              <a:ext cx="4694237" cy="290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0">
                  <a:solidFill>
                    <a:srgbClr val="B74850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63</a:t>
              </a:r>
              <a:r>
                <a:rPr lang="en-US" sz="13800">
                  <a:solidFill>
                    <a:srgbClr val="B74850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%</a:t>
              </a:r>
            </a:p>
          </p:txBody>
        </p:sp>
        <p:sp>
          <p:nvSpPr>
            <p:cNvPr id="35860" name="AutoShape 20"/>
            <p:cNvSpPr>
              <a:spLocks/>
            </p:cNvSpPr>
            <p:nvPr/>
          </p:nvSpPr>
          <p:spPr bwMode="auto">
            <a:xfrm rot="5400000">
              <a:off x="6121400" y="3683000"/>
              <a:ext cx="889000" cy="4597400"/>
            </a:xfrm>
            <a:prstGeom prst="roundRect">
              <a:avLst>
                <a:gd name="adj" fmla="val 50000"/>
              </a:avLst>
            </a:prstGeom>
            <a:noFill/>
            <a:ln w="101600" cap="flat">
              <a:solidFill>
                <a:srgbClr val="B7485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5863" name="Group 23"/>
            <p:cNvGrpSpPr>
              <a:grpSpLocks/>
            </p:cNvGrpSpPr>
            <p:nvPr/>
          </p:nvGrpSpPr>
          <p:grpSpPr bwMode="auto">
            <a:xfrm>
              <a:off x="4260850" y="5486400"/>
              <a:ext cx="2925763" cy="990600"/>
              <a:chOff x="0" y="0"/>
              <a:chExt cx="1842" cy="624"/>
            </a:xfrm>
          </p:grpSpPr>
          <p:sp>
            <p:nvSpPr>
              <p:cNvPr id="35861" name="AutoShape 21"/>
              <p:cNvSpPr>
                <a:spLocks/>
              </p:cNvSpPr>
              <p:nvPr/>
            </p:nvSpPr>
            <p:spPr bwMode="auto">
              <a:xfrm rot="-5400000">
                <a:off x="612" y="-588"/>
                <a:ext cx="600" cy="18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3553"/>
                    </a:moveTo>
                    <a:lnTo>
                      <a:pt x="21600" y="18047"/>
                    </a:lnTo>
                    <a:cubicBezTo>
                      <a:pt x="21600" y="20009"/>
                      <a:pt x="16765" y="21600"/>
                      <a:pt x="10800" y="21600"/>
                    </a:cubicBezTo>
                    <a:cubicBezTo>
                      <a:pt x="4835" y="21600"/>
                      <a:pt x="0" y="20009"/>
                      <a:pt x="0" y="18047"/>
                    </a:cubicBezTo>
                    <a:lnTo>
                      <a:pt x="0" y="3553"/>
                    </a:lnTo>
                    <a:cubicBezTo>
                      <a:pt x="0" y="1591"/>
                      <a:pt x="4835" y="0"/>
                      <a:pt x="10800" y="0"/>
                    </a:cubicBezTo>
                    <a:cubicBezTo>
                      <a:pt x="16765" y="0"/>
                      <a:pt x="21600" y="1591"/>
                      <a:pt x="21600" y="3553"/>
                    </a:cubicBezTo>
                    <a:close/>
                    <a:moveTo>
                      <a:pt x="21600" y="3553"/>
                    </a:moveTo>
                  </a:path>
                </a:pathLst>
              </a:custGeom>
              <a:solidFill>
                <a:srgbClr val="B74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62" name="AutoShape 22"/>
              <p:cNvSpPr>
                <a:spLocks/>
              </p:cNvSpPr>
              <p:nvPr/>
            </p:nvSpPr>
            <p:spPr bwMode="auto">
              <a:xfrm rot="-5400000">
                <a:off x="1242" y="0"/>
                <a:ext cx="600" cy="60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B74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5864" name="Rectangle 24"/>
            <p:cNvSpPr>
              <a:spLocks/>
            </p:cNvSpPr>
            <p:nvPr/>
          </p:nvSpPr>
          <p:spPr bwMode="auto">
            <a:xfrm>
              <a:off x="4292600" y="6743700"/>
              <a:ext cx="5765800" cy="233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5200" dirty="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not prepared</a:t>
              </a:r>
            </a:p>
            <a:p>
              <a:pPr algn="l"/>
              <a:r>
                <a:rPr lang="en-US" sz="5200" dirty="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to pay for </a:t>
              </a:r>
              <a:br>
                <a:rPr lang="en-US" sz="5200" dirty="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</a:br>
              <a:r>
                <a:rPr lang="en-US" sz="5200" dirty="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financial advice</a:t>
              </a:r>
            </a:p>
          </p:txBody>
        </p:sp>
      </p:grp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-965200" y="4991100"/>
            <a:ext cx="4084192" cy="0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1193800" y="3594100"/>
            <a:ext cx="9728200" cy="7251700"/>
            <a:chOff x="0" y="0"/>
            <a:chExt cx="6128" cy="4568"/>
          </a:xfrm>
        </p:grpSpPr>
        <p:pic>
          <p:nvPicPr>
            <p:cNvPr id="36865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433"/>
            <a:stretch>
              <a:fillRect/>
            </a:stretch>
          </p:blipFill>
          <p:spPr bwMode="auto">
            <a:xfrm>
              <a:off x="144" y="0"/>
              <a:ext cx="5840" cy="4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6" name="Rectangle 2"/>
            <p:cNvSpPr>
              <a:spLocks/>
            </p:cNvSpPr>
            <p:nvPr/>
          </p:nvSpPr>
          <p:spPr bwMode="auto">
            <a:xfrm>
              <a:off x="1231" y="640"/>
              <a:ext cx="3664" cy="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0">
                  <a:solidFill>
                    <a:srgbClr val="6D6C89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annual</a:t>
              </a:r>
            </a:p>
            <a:p>
              <a:r>
                <a:rPr lang="en-US" sz="9000">
                  <a:solidFill>
                    <a:srgbClr val="6D6C89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retirement</a:t>
              </a:r>
            </a:p>
            <a:p>
              <a:r>
                <a:rPr lang="en-US" sz="9000">
                  <a:solidFill>
                    <a:srgbClr val="6D6C89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week</a:t>
              </a:r>
            </a:p>
          </p:txBody>
        </p:sp>
        <p:sp>
          <p:nvSpPr>
            <p:cNvPr id="36867" name="Rectangle 3"/>
            <p:cNvSpPr>
              <a:spLocks/>
            </p:cNvSpPr>
            <p:nvPr/>
          </p:nvSpPr>
          <p:spPr bwMode="auto">
            <a:xfrm>
              <a:off x="1256" y="624"/>
              <a:ext cx="3608" cy="128"/>
            </a:xfrm>
            <a:prstGeom prst="rect">
              <a:avLst/>
            </a:prstGeom>
            <a:solidFill>
              <a:srgbClr val="6D6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68" name="Rectangle 4"/>
            <p:cNvSpPr>
              <a:spLocks/>
            </p:cNvSpPr>
            <p:nvPr/>
          </p:nvSpPr>
          <p:spPr bwMode="auto">
            <a:xfrm>
              <a:off x="1256" y="3096"/>
              <a:ext cx="3608" cy="128"/>
            </a:xfrm>
            <a:prstGeom prst="rect">
              <a:avLst/>
            </a:prstGeom>
            <a:solidFill>
              <a:srgbClr val="6D6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6870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8" b="56674"/>
          <a:stretch>
            <a:fillRect/>
          </a:stretch>
        </p:blipFill>
        <p:spPr bwMode="auto">
          <a:xfrm>
            <a:off x="1422400" y="3048000"/>
            <a:ext cx="9271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9" name="Group 15"/>
          <p:cNvGrpSpPr>
            <a:grpSpLocks/>
          </p:cNvGrpSpPr>
          <p:nvPr/>
        </p:nvGrpSpPr>
        <p:grpSpPr bwMode="auto">
          <a:xfrm>
            <a:off x="-5503863" y="11188700"/>
            <a:ext cx="35380613" cy="4179888"/>
            <a:chOff x="0" y="0"/>
            <a:chExt cx="22288" cy="2633"/>
          </a:xfrm>
        </p:grpSpPr>
        <p:pic>
          <p:nvPicPr>
            <p:cNvPr id="368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3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1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9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7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4" y="0"/>
              <a:ext cx="2634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0" name="Rectangle 16"/>
          <p:cNvSpPr>
            <a:spLocks/>
          </p:cNvSpPr>
          <p:nvPr/>
        </p:nvSpPr>
        <p:spPr bwMode="auto">
          <a:xfrm>
            <a:off x="11036300" y="5187950"/>
            <a:ext cx="10337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079500" indent="-1079500" algn="l">
              <a:lnSpc>
                <a:spcPct val="70000"/>
              </a:lnSpc>
              <a:buClr>
                <a:srgbClr val="515D92"/>
              </a:buClr>
              <a:buSzPct val="159000"/>
              <a:buFont typeface="Gotham Rounded Light" charset="0"/>
              <a:buChar char="•"/>
            </a:pPr>
            <a:r>
              <a:rPr lang="en-US" sz="550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hire financial advisors</a:t>
            </a:r>
          </a:p>
          <a:p>
            <a:pPr marL="1079500" indent="-1079500" algn="l">
              <a:lnSpc>
                <a:spcPct val="70000"/>
              </a:lnSpc>
              <a:buClr>
                <a:srgbClr val="515D92"/>
              </a:buClr>
              <a:buSzPct val="159000"/>
              <a:buFont typeface="Gotham Rounded Light" charset="0"/>
              <a:buChar char="•"/>
            </a:pPr>
            <a:endParaRPr lang="en-US" sz="5500">
              <a:solidFill>
                <a:schemeClr val="tx1"/>
              </a:solidFill>
              <a:latin typeface="Gotham Rounded Light" charset="0"/>
              <a:ea typeface="ＭＳ Ｐゴシック" charset="0"/>
              <a:cs typeface="Gotham Rounded Light" charset="0"/>
              <a:sym typeface="Gotham Rounded Light" charset="0"/>
            </a:endParaRPr>
          </a:p>
          <a:p>
            <a:pPr marL="1079500" indent="-1079500" algn="l">
              <a:lnSpc>
                <a:spcPct val="70000"/>
              </a:lnSpc>
              <a:buClr>
                <a:srgbClr val="515D92"/>
              </a:buClr>
              <a:buSzPct val="159000"/>
              <a:buFont typeface="Gotham Rounded Light" charset="0"/>
              <a:buChar char="•"/>
            </a:pPr>
            <a:r>
              <a:rPr lang="en-US" sz="550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flat cost paid by company</a:t>
            </a:r>
          </a:p>
          <a:p>
            <a:pPr marL="1079500" indent="-1079500" algn="l">
              <a:lnSpc>
                <a:spcPct val="70000"/>
              </a:lnSpc>
              <a:buClr>
                <a:srgbClr val="515D92"/>
              </a:buClr>
              <a:buSzPct val="159000"/>
              <a:buFont typeface="Gotham Rounded Light" charset="0"/>
              <a:buChar char="•"/>
            </a:pPr>
            <a:endParaRPr lang="en-US" sz="5500">
              <a:solidFill>
                <a:schemeClr val="tx1"/>
              </a:solidFill>
              <a:latin typeface="Gotham Rounded Light" charset="0"/>
              <a:ea typeface="ＭＳ Ｐゴシック" charset="0"/>
              <a:cs typeface="Gotham Rounded Light" charset="0"/>
              <a:sym typeface="Gotham Rounded Light" charset="0"/>
            </a:endParaRPr>
          </a:p>
          <a:p>
            <a:pPr marL="1079500" indent="-1079500" algn="l">
              <a:lnSpc>
                <a:spcPct val="70000"/>
              </a:lnSpc>
              <a:buClr>
                <a:srgbClr val="515D92"/>
              </a:buClr>
              <a:buSzPct val="159000"/>
              <a:buFont typeface="Gotham Rounded Light" charset="0"/>
              <a:buChar char="•"/>
            </a:pPr>
            <a:r>
              <a:rPr lang="en-US" sz="550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no cost to employees</a:t>
            </a:r>
          </a:p>
        </p:txBody>
      </p:sp>
    </p:spTree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-5503863" y="-2894013"/>
            <a:ext cx="35380613" cy="4178301"/>
            <a:chOff x="0" y="0"/>
            <a:chExt cx="22288" cy="2633"/>
          </a:xfrm>
        </p:grpSpPr>
        <p:pic>
          <p:nvPicPr>
            <p:cNvPr id="3788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3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1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9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7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4" y="0"/>
              <a:ext cx="2634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906" name="Group 18"/>
          <p:cNvGrpSpPr>
            <a:grpSpLocks/>
          </p:cNvGrpSpPr>
          <p:nvPr/>
        </p:nvGrpSpPr>
        <p:grpSpPr bwMode="auto">
          <a:xfrm>
            <a:off x="-6629400" y="139700"/>
            <a:ext cx="35382200" cy="4179888"/>
            <a:chOff x="0" y="0"/>
            <a:chExt cx="22288" cy="2633"/>
          </a:xfrm>
        </p:grpSpPr>
        <p:pic>
          <p:nvPicPr>
            <p:cNvPr id="3789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9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1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3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2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1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3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9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4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7" y="0"/>
              <a:ext cx="2633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5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4" y="0"/>
              <a:ext cx="2634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90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100" y="3251200"/>
            <a:ext cx="4181475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1400" y="3251200"/>
            <a:ext cx="41783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251200"/>
            <a:ext cx="4179887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3251200"/>
            <a:ext cx="4179887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113" y="3251200"/>
            <a:ext cx="4179887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513" y="3251200"/>
            <a:ext cx="4179887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25" y="3251200"/>
            <a:ext cx="4181475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4" name="Line 26"/>
          <p:cNvSpPr>
            <a:spLocks noChangeShapeType="1"/>
          </p:cNvSpPr>
          <p:nvPr/>
        </p:nvSpPr>
        <p:spPr bwMode="auto">
          <a:xfrm rot="10800000">
            <a:off x="11293475" y="10302875"/>
            <a:ext cx="0" cy="3438525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7915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400" y="3251200"/>
            <a:ext cx="4179888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20" name="Group 32"/>
          <p:cNvGrpSpPr>
            <a:grpSpLocks/>
          </p:cNvGrpSpPr>
          <p:nvPr/>
        </p:nvGrpSpPr>
        <p:grpSpPr bwMode="auto">
          <a:xfrm rot="10800000" flipH="1">
            <a:off x="1049338" y="7737475"/>
            <a:ext cx="22020212" cy="1317625"/>
            <a:chOff x="0" y="0"/>
            <a:chExt cx="13870" cy="829"/>
          </a:xfrm>
        </p:grpSpPr>
        <p:sp>
          <p:nvSpPr>
            <p:cNvPr id="37916" name="Line 28"/>
            <p:cNvSpPr>
              <a:spLocks noChangeShapeType="1"/>
            </p:cNvSpPr>
            <p:nvPr/>
          </p:nvSpPr>
          <p:spPr bwMode="auto">
            <a:xfrm rot="10800000">
              <a:off x="6469" y="297"/>
              <a:ext cx="0" cy="532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7" name="Line 29"/>
            <p:cNvSpPr>
              <a:spLocks noChangeShapeType="1"/>
            </p:cNvSpPr>
            <p:nvPr/>
          </p:nvSpPr>
          <p:spPr bwMode="auto">
            <a:xfrm>
              <a:off x="0" y="381"/>
              <a:ext cx="13870" cy="0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8" name="Line 30"/>
            <p:cNvSpPr>
              <a:spLocks noChangeShapeType="1"/>
            </p:cNvSpPr>
            <p:nvPr/>
          </p:nvSpPr>
          <p:spPr bwMode="auto">
            <a:xfrm rot="10800000">
              <a:off x="86" y="0"/>
              <a:ext cx="0" cy="424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9" name="Line 31"/>
            <p:cNvSpPr>
              <a:spLocks noChangeShapeType="1"/>
            </p:cNvSpPr>
            <p:nvPr/>
          </p:nvSpPr>
          <p:spPr bwMode="auto">
            <a:xfrm rot="10800000">
              <a:off x="13778" y="0"/>
              <a:ext cx="0" cy="424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7926" name="Group 38"/>
          <p:cNvGrpSpPr>
            <a:grpSpLocks/>
          </p:cNvGrpSpPr>
          <p:nvPr/>
        </p:nvGrpSpPr>
        <p:grpSpPr bwMode="auto">
          <a:xfrm>
            <a:off x="-366713" y="8718550"/>
            <a:ext cx="24865013" cy="1682750"/>
            <a:chOff x="0" y="0"/>
            <a:chExt cx="15664" cy="1060"/>
          </a:xfrm>
        </p:grpSpPr>
        <p:grpSp>
          <p:nvGrpSpPr>
            <p:cNvPr id="37924" name="Group 36"/>
            <p:cNvGrpSpPr>
              <a:grpSpLocks/>
            </p:cNvGrpSpPr>
            <p:nvPr/>
          </p:nvGrpSpPr>
          <p:grpSpPr bwMode="auto">
            <a:xfrm>
              <a:off x="895" y="636"/>
              <a:ext cx="13871" cy="424"/>
              <a:chOff x="0" y="0"/>
              <a:chExt cx="13870" cy="424"/>
            </a:xfrm>
          </p:grpSpPr>
          <p:sp>
            <p:nvSpPr>
              <p:cNvPr id="37921" name="Line 33"/>
              <p:cNvSpPr>
                <a:spLocks noChangeShapeType="1"/>
              </p:cNvSpPr>
              <p:nvPr/>
            </p:nvSpPr>
            <p:spPr bwMode="auto">
              <a:xfrm>
                <a:off x="0" y="381"/>
                <a:ext cx="13870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22" name="Line 34"/>
              <p:cNvSpPr>
                <a:spLocks noChangeShapeType="1"/>
              </p:cNvSpPr>
              <p:nvPr/>
            </p:nvSpPr>
            <p:spPr bwMode="auto">
              <a:xfrm rot="10800000">
                <a:off x="86" y="0"/>
                <a:ext cx="0" cy="424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23" name="Line 35"/>
              <p:cNvSpPr>
                <a:spLocks noChangeShapeType="1"/>
              </p:cNvSpPr>
              <p:nvPr/>
            </p:nvSpPr>
            <p:spPr bwMode="auto">
              <a:xfrm rot="10800000">
                <a:off x="13778" y="0"/>
                <a:ext cx="0" cy="424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7925" name="Rectangle 37"/>
            <p:cNvSpPr>
              <a:spLocks/>
            </p:cNvSpPr>
            <p:nvPr/>
          </p:nvSpPr>
          <p:spPr bwMode="auto">
            <a:xfrm>
              <a:off x="0" y="0"/>
              <a:ext cx="15664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dirty="0">
                  <a:solidFill>
                    <a:srgbClr val="819D5F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staff and spouses - retirement funding workshop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/>
          <p:cNvSpPr>
            <a:spLocks noChangeShapeType="1"/>
          </p:cNvSpPr>
          <p:nvPr/>
        </p:nvSpPr>
        <p:spPr bwMode="auto">
          <a:xfrm>
            <a:off x="16548100" y="7073900"/>
            <a:ext cx="9796463" cy="0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5372100" y="406400"/>
            <a:ext cx="5600700" cy="1132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80000">
                <a:solidFill>
                  <a:srgbClr val="B1B3B7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?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9542463" y="4140200"/>
            <a:ext cx="70675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41100">
                <a:solidFill>
                  <a:srgbClr val="B7485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EB</a:t>
            </a: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9779000" y="4457700"/>
            <a:ext cx="66643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what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Gotham Rounded Light" charset="0"/>
                <a:sym typeface="Gotham Rounded Light" charset="0"/>
              </a:rPr>
              <a:t>’</a:t>
            </a:r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s the point of</a:t>
            </a:r>
          </a:p>
        </p:txBody>
      </p:sp>
    </p:spTree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  <p:bldP spid="20482" grpId="0" autoUpdateAnimBg="0"/>
      <p:bldP spid="20483" grpId="0" autoUpdateAnimBg="0"/>
      <p:bldP spid="2048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863600"/>
            <a:ext cx="2095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863600"/>
            <a:ext cx="2095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863600"/>
            <a:ext cx="2095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100" y="863600"/>
            <a:ext cx="2095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/>
          </p:cNvSpPr>
          <p:nvPr/>
        </p:nvSpPr>
        <p:spPr bwMode="auto">
          <a:xfrm>
            <a:off x="7874000" y="41529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9000">
                <a:solidFill>
                  <a:srgbClr val="819D5F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30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13182600" y="4152900"/>
            <a:ext cx="16478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9000">
                <a:solidFill>
                  <a:srgbClr val="819D5F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60</a:t>
            </a:r>
          </a:p>
        </p:txBody>
      </p:sp>
      <p:sp>
        <p:nvSpPr>
          <p:cNvPr id="38919" name="Rectangle 7"/>
          <p:cNvSpPr>
            <a:spLocks/>
          </p:cNvSpPr>
          <p:nvPr/>
        </p:nvSpPr>
        <p:spPr bwMode="auto">
          <a:xfrm>
            <a:off x="9613900" y="4152900"/>
            <a:ext cx="1677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9000">
                <a:solidFill>
                  <a:srgbClr val="819D5F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40</a:t>
            </a:r>
          </a:p>
        </p:txBody>
      </p:sp>
      <p:sp>
        <p:nvSpPr>
          <p:cNvPr id="38920" name="Rectangle 8"/>
          <p:cNvSpPr>
            <a:spLocks/>
          </p:cNvSpPr>
          <p:nvPr/>
        </p:nvSpPr>
        <p:spPr bwMode="auto">
          <a:xfrm>
            <a:off x="11430000" y="4152900"/>
            <a:ext cx="16113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9000">
                <a:solidFill>
                  <a:srgbClr val="819D5F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50</a:t>
            </a:r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4400" y="-15113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4400" y="-3454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38" name="Group 26"/>
          <p:cNvGrpSpPr>
            <a:grpSpLocks/>
          </p:cNvGrpSpPr>
          <p:nvPr/>
        </p:nvGrpSpPr>
        <p:grpSpPr bwMode="auto">
          <a:xfrm>
            <a:off x="2514600" y="5613400"/>
            <a:ext cx="17411700" cy="6013450"/>
            <a:chOff x="0" y="0"/>
            <a:chExt cx="10968" cy="3788"/>
          </a:xfrm>
        </p:grpSpPr>
        <p:pic>
          <p:nvPicPr>
            <p:cNvPr id="38923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04" cy="2704"/>
            </a:xfrm>
            <a:prstGeom prst="rect">
              <a:avLst/>
            </a:prstGeom>
            <a:noFill/>
            <a:ln>
              <a:noFill/>
            </a:ln>
            <a:effectLst>
              <a:outerShdw blurRad="165100" dist="38099" dir="54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4" name="Rectangle 12"/>
            <p:cNvSpPr>
              <a:spLocks/>
            </p:cNvSpPr>
            <p:nvPr/>
          </p:nvSpPr>
          <p:spPr bwMode="auto">
            <a:xfrm>
              <a:off x="424" y="552"/>
              <a:ext cx="1856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800">
                  <a:solidFill>
                    <a:srgbClr val="343434"/>
                  </a:solidFill>
                  <a:latin typeface="Gotham Rounded Book" charset="0"/>
                  <a:ea typeface="ＭＳ Ｐゴシック" charset="0"/>
                  <a:cs typeface="Gotham Rounded Book" charset="0"/>
                  <a:sym typeface="Gotham Rounded Book" charset="0"/>
                </a:rPr>
                <a:t>Benefit</a:t>
              </a:r>
            </a:p>
            <a:p>
              <a:r>
                <a:rPr lang="en-US" sz="3800">
                  <a:solidFill>
                    <a:srgbClr val="343434"/>
                  </a:solidFill>
                  <a:latin typeface="Gotham Rounded Book" charset="0"/>
                  <a:ea typeface="ＭＳ Ｐゴシック" charset="0"/>
                  <a:cs typeface="Gotham Rounded Book" charset="0"/>
                  <a:sym typeface="Gotham Rounded Book" charset="0"/>
                </a:rPr>
                <a:t>Statement</a:t>
              </a:r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>
              <a:off x="640" y="1753"/>
              <a:ext cx="1423" cy="0"/>
            </a:xfrm>
            <a:prstGeom prst="line">
              <a:avLst/>
            </a:prstGeom>
            <a:noFill/>
            <a:ln w="25400" cap="flat">
              <a:solidFill>
                <a:srgbClr val="79797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>
              <a:off x="640" y="1844"/>
              <a:ext cx="1423" cy="0"/>
            </a:xfrm>
            <a:prstGeom prst="line">
              <a:avLst/>
            </a:prstGeom>
            <a:noFill/>
            <a:ln w="25400" cap="flat">
              <a:solidFill>
                <a:srgbClr val="79797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>
              <a:off x="640" y="1942"/>
              <a:ext cx="1423" cy="0"/>
            </a:xfrm>
            <a:prstGeom prst="line">
              <a:avLst/>
            </a:prstGeom>
            <a:noFill/>
            <a:ln w="25400" cap="flat">
              <a:solidFill>
                <a:srgbClr val="79797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8" name="AutoShape 16"/>
            <p:cNvSpPr>
              <a:spLocks/>
            </p:cNvSpPr>
            <p:nvPr/>
          </p:nvSpPr>
          <p:spPr bwMode="auto">
            <a:xfrm>
              <a:off x="8992" y="264"/>
              <a:ext cx="1584" cy="2096"/>
            </a:xfrm>
            <a:prstGeom prst="roundRect">
              <a:avLst>
                <a:gd name="adj" fmla="val 7574"/>
              </a:avLst>
            </a:prstGeom>
            <a:solidFill>
              <a:srgbClr val="D7DADC"/>
            </a:solidFill>
            <a:ln w="76200" cap="flat">
              <a:solidFill>
                <a:srgbClr val="65656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9" name="Rectangle 17"/>
            <p:cNvSpPr>
              <a:spLocks/>
            </p:cNvSpPr>
            <p:nvPr/>
          </p:nvSpPr>
          <p:spPr bwMode="auto">
            <a:xfrm>
              <a:off x="3101" y="2548"/>
              <a:ext cx="2181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300">
                  <a:solidFill>
                    <a:srgbClr val="343434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customised</a:t>
              </a:r>
            </a:p>
            <a:p>
              <a:r>
                <a:rPr lang="en-US" sz="4300">
                  <a:solidFill>
                    <a:srgbClr val="343434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replacement</a:t>
              </a:r>
            </a:p>
            <a:p>
              <a:r>
                <a:rPr lang="en-US" sz="4300">
                  <a:solidFill>
                    <a:srgbClr val="343434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ratio</a:t>
              </a:r>
            </a:p>
          </p:txBody>
        </p:sp>
        <p:pic>
          <p:nvPicPr>
            <p:cNvPr id="38930" name="Picture 1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0" y="356"/>
              <a:ext cx="1192" cy="1944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54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1" name="Rectangle 19"/>
            <p:cNvSpPr>
              <a:spLocks/>
            </p:cNvSpPr>
            <p:nvPr/>
          </p:nvSpPr>
          <p:spPr bwMode="auto">
            <a:xfrm>
              <a:off x="343" y="2580"/>
              <a:ext cx="2017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300">
                  <a:solidFill>
                    <a:srgbClr val="343434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provided</a:t>
              </a:r>
            </a:p>
            <a:p>
              <a:r>
                <a:rPr lang="en-US" sz="4300">
                  <a:solidFill>
                    <a:srgbClr val="343434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beforehand</a:t>
              </a:r>
            </a:p>
          </p:txBody>
        </p:sp>
        <p:sp>
          <p:nvSpPr>
            <p:cNvPr id="38932" name="Rectangle 20"/>
            <p:cNvSpPr>
              <a:spLocks/>
            </p:cNvSpPr>
            <p:nvPr/>
          </p:nvSpPr>
          <p:spPr bwMode="auto">
            <a:xfrm>
              <a:off x="8598" y="2508"/>
              <a:ext cx="237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300">
                  <a:solidFill>
                    <a:srgbClr val="343434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retiree</a:t>
              </a:r>
            </a:p>
            <a:p>
              <a:r>
                <a:rPr lang="en-US" sz="4300">
                  <a:solidFill>
                    <a:srgbClr val="343434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presentations</a:t>
              </a:r>
            </a:p>
          </p:txBody>
        </p:sp>
        <p:sp>
          <p:nvSpPr>
            <p:cNvPr id="38933" name="Rectangle 21"/>
            <p:cNvSpPr>
              <a:spLocks/>
            </p:cNvSpPr>
            <p:nvPr/>
          </p:nvSpPr>
          <p:spPr bwMode="auto">
            <a:xfrm>
              <a:off x="5867" y="2512"/>
              <a:ext cx="231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300">
                  <a:solidFill>
                    <a:srgbClr val="343434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change</a:t>
              </a:r>
            </a:p>
            <a:p>
              <a:r>
                <a:rPr lang="en-US" sz="4300">
                  <a:solidFill>
                    <a:srgbClr val="343434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contributions</a:t>
              </a:r>
            </a:p>
          </p:txBody>
        </p:sp>
        <p:pic>
          <p:nvPicPr>
            <p:cNvPr id="38934" name="Picture 2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" y="216"/>
              <a:ext cx="2256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5" name="Picture 2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" y="807"/>
              <a:ext cx="11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6" name="Rectangle 24"/>
            <p:cNvSpPr>
              <a:spLocks/>
            </p:cNvSpPr>
            <p:nvPr/>
          </p:nvSpPr>
          <p:spPr bwMode="auto">
            <a:xfrm>
              <a:off x="6391" y="868"/>
              <a:ext cx="104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rgbClr val="343434"/>
                  </a:solidFill>
                  <a:latin typeface="Gotham Rounded Medium" charset="0"/>
                  <a:ea typeface="ＭＳ Ｐゴシック" charset="0"/>
                  <a:cs typeface="Gotham Rounded Medium" charset="0"/>
                  <a:sym typeface="Gotham Rounded Medium" charset="0"/>
                </a:rPr>
                <a:t>RETIREMENT</a:t>
              </a:r>
            </a:p>
          </p:txBody>
        </p:sp>
        <p:pic>
          <p:nvPicPr>
            <p:cNvPr id="38937" name="Picture 2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00"/>
              <a:ext cx="2368" cy="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944" name="Group 32"/>
          <p:cNvGrpSpPr>
            <a:grpSpLocks/>
          </p:cNvGrpSpPr>
          <p:nvPr/>
        </p:nvGrpSpPr>
        <p:grpSpPr bwMode="auto">
          <a:xfrm>
            <a:off x="2790825" y="11436350"/>
            <a:ext cx="18087975" cy="1370013"/>
            <a:chOff x="0" y="0"/>
            <a:chExt cx="11393" cy="863"/>
          </a:xfrm>
        </p:grpSpPr>
        <p:grpSp>
          <p:nvGrpSpPr>
            <p:cNvPr id="38942" name="Group 30"/>
            <p:cNvGrpSpPr>
              <a:grpSpLocks/>
            </p:cNvGrpSpPr>
            <p:nvPr/>
          </p:nvGrpSpPr>
          <p:grpSpPr bwMode="auto">
            <a:xfrm>
              <a:off x="0" y="0"/>
              <a:ext cx="11040" cy="336"/>
              <a:chOff x="0" y="0"/>
              <a:chExt cx="11040" cy="336"/>
            </a:xfrm>
          </p:grpSpPr>
          <p:sp>
            <p:nvSpPr>
              <p:cNvPr id="38939" name="Line 27"/>
              <p:cNvSpPr>
                <a:spLocks noChangeShapeType="1"/>
              </p:cNvSpPr>
              <p:nvPr/>
            </p:nvSpPr>
            <p:spPr bwMode="auto">
              <a:xfrm>
                <a:off x="0" y="302"/>
                <a:ext cx="11040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40" name="Line 28"/>
              <p:cNvSpPr>
                <a:spLocks noChangeShapeType="1"/>
              </p:cNvSpPr>
              <p:nvPr/>
            </p:nvSpPr>
            <p:spPr bwMode="auto">
              <a:xfrm rot="10800000" flipH="1">
                <a:off x="93" y="0"/>
                <a:ext cx="0" cy="336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41" name="Line 29"/>
              <p:cNvSpPr>
                <a:spLocks noChangeShapeType="1"/>
              </p:cNvSpPr>
              <p:nvPr/>
            </p:nvSpPr>
            <p:spPr bwMode="auto">
              <a:xfrm rot="10800000" flipH="1">
                <a:off x="10950" y="0"/>
                <a:ext cx="0" cy="336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8943" name="Rectangle 31"/>
            <p:cNvSpPr>
              <a:spLocks/>
            </p:cNvSpPr>
            <p:nvPr/>
          </p:nvSpPr>
          <p:spPr bwMode="auto">
            <a:xfrm>
              <a:off x="137" y="455"/>
              <a:ext cx="1125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300">
                  <a:solidFill>
                    <a:srgbClr val="343434"/>
                  </a:solidFill>
                  <a:latin typeface="Gotham Rounded Medium" charset="0"/>
                  <a:ea typeface="ＭＳ Ｐゴシック" charset="0"/>
                  <a:cs typeface="Gotham Rounded Medium" charset="0"/>
                  <a:sym typeface="Gotham Rounded Medium" charset="0"/>
                </a:rPr>
                <a:t>style of communication - understood by everyone</a:t>
              </a:r>
            </a:p>
          </p:txBody>
        </p:sp>
      </p:grpSp>
      <p:sp>
        <p:nvSpPr>
          <p:cNvPr id="38945" name="Line 33"/>
          <p:cNvSpPr>
            <a:spLocks noChangeShapeType="1"/>
          </p:cNvSpPr>
          <p:nvPr/>
        </p:nvSpPr>
        <p:spPr bwMode="auto">
          <a:xfrm rot="10800000">
            <a:off x="11293475" y="-2357438"/>
            <a:ext cx="0" cy="3436938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4305300" y="-50800"/>
            <a:ext cx="3405188" cy="1132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80000">
                <a:solidFill>
                  <a:srgbClr val="B1B3B7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!</a:t>
            </a:r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7345363" y="5829300"/>
            <a:ext cx="148463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0000">
                <a:solidFill>
                  <a:srgbClr val="867DB7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STATS</a:t>
            </a:r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7442200" y="5842000"/>
            <a:ext cx="53276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a few worrying</a:t>
            </a:r>
          </a:p>
        </p:txBody>
      </p:sp>
      <p:graphicFrame>
        <p:nvGraphicFramePr>
          <p:cNvPr id="39940" name="Group 4"/>
          <p:cNvGraphicFramePr>
            <a:graphicFrameLocks noGrp="1"/>
          </p:cNvGraphicFramePr>
          <p:nvPr/>
        </p:nvGraphicFramePr>
        <p:xfrm>
          <a:off x="5002213" y="10007600"/>
          <a:ext cx="14289087" cy="10810240"/>
        </p:xfrm>
        <a:graphic>
          <a:graphicData uri="http://schemas.openxmlformats.org/drawingml/2006/table">
            <a:tbl>
              <a:tblPr/>
              <a:tblGrid>
                <a:gridCol w="595312"/>
                <a:gridCol w="595313"/>
                <a:gridCol w="595312"/>
                <a:gridCol w="595313"/>
                <a:gridCol w="595312"/>
                <a:gridCol w="595313"/>
                <a:gridCol w="595312"/>
                <a:gridCol w="595313"/>
                <a:gridCol w="595312"/>
                <a:gridCol w="595313"/>
                <a:gridCol w="595312"/>
                <a:gridCol w="596900"/>
                <a:gridCol w="595313"/>
                <a:gridCol w="595312"/>
                <a:gridCol w="595313"/>
                <a:gridCol w="595312"/>
                <a:gridCol w="595313"/>
                <a:gridCol w="595312"/>
                <a:gridCol w="595313"/>
                <a:gridCol w="595312"/>
                <a:gridCol w="595313"/>
                <a:gridCol w="595312"/>
                <a:gridCol w="595313"/>
                <a:gridCol w="595312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 autoUpdateAnimBg="0"/>
      <p:bldP spid="39938" grpId="0" autoUpdateAnimBg="0"/>
      <p:bldP spid="3993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Group 1"/>
          <p:cNvGraphicFramePr>
            <a:graphicFrameLocks noGrp="1"/>
          </p:cNvGraphicFramePr>
          <p:nvPr/>
        </p:nvGraphicFramePr>
        <p:xfrm>
          <a:off x="5002213" y="-5624513"/>
          <a:ext cx="14289087" cy="10810240"/>
        </p:xfrm>
        <a:graphic>
          <a:graphicData uri="http://schemas.openxmlformats.org/drawingml/2006/table">
            <a:tbl>
              <a:tblPr/>
              <a:tblGrid>
                <a:gridCol w="595312"/>
                <a:gridCol w="595313"/>
                <a:gridCol w="595312"/>
                <a:gridCol w="595313"/>
                <a:gridCol w="595312"/>
                <a:gridCol w="595313"/>
                <a:gridCol w="595312"/>
                <a:gridCol w="595313"/>
                <a:gridCol w="595312"/>
                <a:gridCol w="595313"/>
                <a:gridCol w="595312"/>
                <a:gridCol w="596900"/>
                <a:gridCol w="595313"/>
                <a:gridCol w="595312"/>
                <a:gridCol w="595313"/>
                <a:gridCol w="595312"/>
                <a:gridCol w="595313"/>
                <a:gridCol w="595312"/>
                <a:gridCol w="595313"/>
                <a:gridCol w="595312"/>
                <a:gridCol w="595313"/>
                <a:gridCol w="595312"/>
                <a:gridCol w="595313"/>
                <a:gridCol w="595312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63500" marR="63500" marT="63500" marB="635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154" name="Rectangle 170"/>
          <p:cNvSpPr>
            <a:spLocks/>
          </p:cNvSpPr>
          <p:nvPr/>
        </p:nvSpPr>
        <p:spPr bwMode="auto">
          <a:xfrm>
            <a:off x="4889500" y="5181104"/>
            <a:ext cx="95488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Gotham Rounded Book" charset="0"/>
                <a:ea typeface="ＭＳ Ｐゴシック" charset="0"/>
                <a:cs typeface="Gotham Rounded Book" charset="0"/>
                <a:sym typeface="Gotham Rounded Book" charset="0"/>
              </a:rPr>
              <a:t>responses from employees</a:t>
            </a:r>
          </a:p>
        </p:txBody>
      </p:sp>
      <p:pic>
        <p:nvPicPr>
          <p:cNvPr id="42155" name="Picture 17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131888"/>
            <a:ext cx="7429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56" name="Rectangle 172"/>
          <p:cNvSpPr>
            <a:spLocks/>
          </p:cNvSpPr>
          <p:nvPr/>
        </p:nvSpPr>
        <p:spPr bwMode="auto">
          <a:xfrm>
            <a:off x="5232400" y="1555750"/>
            <a:ext cx="60055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5100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Benchmark survey</a:t>
            </a:r>
          </a:p>
        </p:txBody>
      </p:sp>
      <p:grpSp>
        <p:nvGrpSpPr>
          <p:cNvPr id="42159" name="Group 175"/>
          <p:cNvGrpSpPr>
            <a:grpSpLocks/>
          </p:cNvGrpSpPr>
          <p:nvPr/>
        </p:nvGrpSpPr>
        <p:grpSpPr bwMode="auto">
          <a:xfrm>
            <a:off x="2159000" y="6313462"/>
            <a:ext cx="19545300" cy="1816100"/>
            <a:chOff x="0" y="0"/>
            <a:chExt cx="12312" cy="1144"/>
          </a:xfrm>
        </p:grpSpPr>
        <p:sp>
          <p:nvSpPr>
            <p:cNvPr id="42157" name="Rectangle 173"/>
            <p:cNvSpPr>
              <a:spLocks/>
            </p:cNvSpPr>
            <p:nvPr/>
          </p:nvSpPr>
          <p:spPr bwMode="auto">
            <a:xfrm>
              <a:off x="0" y="0"/>
              <a:ext cx="1878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2200">
                  <a:solidFill>
                    <a:srgbClr val="847AB9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51%</a:t>
              </a:r>
            </a:p>
          </p:txBody>
        </p:sp>
        <p:sp>
          <p:nvSpPr>
            <p:cNvPr id="42158" name="Rectangle 174"/>
            <p:cNvSpPr>
              <a:spLocks/>
            </p:cNvSpPr>
            <p:nvPr/>
          </p:nvSpPr>
          <p:spPr bwMode="auto">
            <a:xfrm>
              <a:off x="2424" y="156"/>
              <a:ext cx="9888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52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have not received any information relating to their retirement from their employer</a:t>
              </a:r>
            </a:p>
          </p:txBody>
        </p:sp>
      </p:grpSp>
      <p:grpSp>
        <p:nvGrpSpPr>
          <p:cNvPr id="42162" name="Group 178"/>
          <p:cNvGrpSpPr>
            <a:grpSpLocks/>
          </p:cNvGrpSpPr>
          <p:nvPr/>
        </p:nvGrpSpPr>
        <p:grpSpPr bwMode="auto">
          <a:xfrm>
            <a:off x="1638300" y="8021612"/>
            <a:ext cx="21958300" cy="1816100"/>
            <a:chOff x="0" y="0"/>
            <a:chExt cx="13832" cy="1144"/>
          </a:xfrm>
        </p:grpSpPr>
        <p:sp>
          <p:nvSpPr>
            <p:cNvPr id="42160" name="Rectangle 176"/>
            <p:cNvSpPr>
              <a:spLocks/>
            </p:cNvSpPr>
            <p:nvPr/>
          </p:nvSpPr>
          <p:spPr bwMode="auto">
            <a:xfrm>
              <a:off x="0" y="0"/>
              <a:ext cx="2210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2200">
                  <a:solidFill>
                    <a:srgbClr val="647DB9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90%</a:t>
              </a:r>
            </a:p>
          </p:txBody>
        </p:sp>
        <p:sp>
          <p:nvSpPr>
            <p:cNvPr id="42161" name="Rectangle 177"/>
            <p:cNvSpPr>
              <a:spLocks/>
            </p:cNvSpPr>
            <p:nvPr/>
          </p:nvSpPr>
          <p:spPr bwMode="auto">
            <a:xfrm>
              <a:off x="2752" y="152"/>
              <a:ext cx="1108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52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have never revisited their original retirement decisions made when they first joined their employer</a:t>
              </a:r>
            </a:p>
          </p:txBody>
        </p:sp>
      </p:grpSp>
      <p:grpSp>
        <p:nvGrpSpPr>
          <p:cNvPr id="42165" name="Group 181"/>
          <p:cNvGrpSpPr>
            <a:grpSpLocks/>
          </p:cNvGrpSpPr>
          <p:nvPr/>
        </p:nvGrpSpPr>
        <p:grpSpPr bwMode="auto">
          <a:xfrm>
            <a:off x="1866900" y="9736112"/>
            <a:ext cx="19304000" cy="1816100"/>
            <a:chOff x="0" y="0"/>
            <a:chExt cx="12160" cy="1144"/>
          </a:xfrm>
        </p:grpSpPr>
        <p:sp>
          <p:nvSpPr>
            <p:cNvPr id="42163" name="Rectangle 179"/>
            <p:cNvSpPr>
              <a:spLocks/>
            </p:cNvSpPr>
            <p:nvPr/>
          </p:nvSpPr>
          <p:spPr bwMode="auto">
            <a:xfrm>
              <a:off x="0" y="0"/>
              <a:ext cx="2064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2200">
                  <a:solidFill>
                    <a:srgbClr val="6BB9B9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33%</a:t>
              </a:r>
            </a:p>
          </p:txBody>
        </p:sp>
        <p:sp>
          <p:nvSpPr>
            <p:cNvPr id="42164" name="Rectangle 180"/>
            <p:cNvSpPr>
              <a:spLocks/>
            </p:cNvSpPr>
            <p:nvPr/>
          </p:nvSpPr>
          <p:spPr bwMode="auto">
            <a:xfrm>
              <a:off x="2608" y="144"/>
              <a:ext cx="9552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52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indicated that they fully understood their benefit statements</a:t>
              </a:r>
            </a:p>
          </p:txBody>
        </p:sp>
      </p:grpSp>
      <p:grpSp>
        <p:nvGrpSpPr>
          <p:cNvPr id="42168" name="Group 184"/>
          <p:cNvGrpSpPr>
            <a:grpSpLocks/>
          </p:cNvGrpSpPr>
          <p:nvPr/>
        </p:nvGrpSpPr>
        <p:grpSpPr bwMode="auto">
          <a:xfrm>
            <a:off x="1854200" y="11450612"/>
            <a:ext cx="19316700" cy="1816100"/>
            <a:chOff x="0" y="0"/>
            <a:chExt cx="12168" cy="1144"/>
          </a:xfrm>
        </p:grpSpPr>
        <p:sp>
          <p:nvSpPr>
            <p:cNvPr id="42166" name="Rectangle 182"/>
            <p:cNvSpPr>
              <a:spLocks/>
            </p:cNvSpPr>
            <p:nvPr/>
          </p:nvSpPr>
          <p:spPr bwMode="auto">
            <a:xfrm>
              <a:off x="0" y="0"/>
              <a:ext cx="2072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2200">
                  <a:solidFill>
                    <a:srgbClr val="6AB972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53%</a:t>
              </a:r>
            </a:p>
          </p:txBody>
        </p:sp>
        <p:sp>
          <p:nvSpPr>
            <p:cNvPr id="42167" name="Rectangle 183"/>
            <p:cNvSpPr>
              <a:spLocks/>
            </p:cNvSpPr>
            <p:nvPr/>
          </p:nvSpPr>
          <p:spPr bwMode="auto">
            <a:xfrm>
              <a:off x="2616" y="136"/>
              <a:ext cx="9552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52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are not aware that they have life cover via their funds or group schemes</a:t>
              </a:r>
            </a:p>
          </p:txBody>
        </p:sp>
      </p:grpSp>
      <p:sp>
        <p:nvSpPr>
          <p:cNvPr id="42169" name="Line 185"/>
          <p:cNvSpPr>
            <a:spLocks noChangeShapeType="1"/>
          </p:cNvSpPr>
          <p:nvPr/>
        </p:nvSpPr>
        <p:spPr bwMode="auto">
          <a:xfrm rot="10800000">
            <a:off x="3165475" y="13284571"/>
            <a:ext cx="0" cy="3438525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6413" y="4684713"/>
            <a:ext cx="19673887" cy="2795587"/>
            <a:chOff x="3046413" y="4684713"/>
            <a:chExt cx="19673887" cy="2795587"/>
          </a:xfrm>
        </p:grpSpPr>
        <p:sp>
          <p:nvSpPr>
            <p:cNvPr id="41985" name="Line 1"/>
            <p:cNvSpPr>
              <a:spLocks noChangeShapeType="1"/>
            </p:cNvSpPr>
            <p:nvPr/>
          </p:nvSpPr>
          <p:spPr bwMode="auto">
            <a:xfrm rot="10800000">
              <a:off x="3160713" y="4684713"/>
              <a:ext cx="1587" cy="2005012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 flipH="1">
              <a:off x="3046413" y="6553200"/>
              <a:ext cx="2592387" cy="0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994" name="Group 10"/>
            <p:cNvGrpSpPr>
              <a:grpSpLocks/>
            </p:cNvGrpSpPr>
            <p:nvPr/>
          </p:nvGrpSpPr>
          <p:grpSpPr bwMode="auto">
            <a:xfrm>
              <a:off x="5600700" y="5626100"/>
              <a:ext cx="4216400" cy="1854200"/>
              <a:chOff x="0" y="0"/>
              <a:chExt cx="2656" cy="1168"/>
            </a:xfrm>
          </p:grpSpPr>
          <p:sp>
            <p:nvSpPr>
              <p:cNvPr id="41992" name="AutoShape 8"/>
              <p:cNvSpPr>
                <a:spLocks/>
              </p:cNvSpPr>
              <p:nvPr/>
            </p:nvSpPr>
            <p:spPr bwMode="auto">
              <a:xfrm rot="5400000">
                <a:off x="744" y="-744"/>
                <a:ext cx="1168" cy="2655"/>
              </a:xfrm>
              <a:prstGeom prst="roundRect">
                <a:avLst>
                  <a:gd name="adj" fmla="val 50000"/>
                </a:avLst>
              </a:prstGeom>
              <a:noFill/>
              <a:ln w="1016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01600" dist="76199" dir="5400000" algn="ctr" rotWithShape="0">
                  <a:schemeClr val="bg2">
                    <a:alpha val="51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3" name="Rectangle 9"/>
              <p:cNvSpPr>
                <a:spLocks/>
              </p:cNvSpPr>
              <p:nvPr/>
            </p:nvSpPr>
            <p:spPr bwMode="auto">
              <a:xfrm>
                <a:off x="535" y="132"/>
                <a:ext cx="1585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8600" dirty="0">
                    <a:solidFill>
                      <a:srgbClr val="B74851"/>
                    </a:solidFill>
                    <a:latin typeface="Gotham-Black" charset="0"/>
                    <a:ea typeface="ＭＳ Ｐゴシック" charset="0"/>
                    <a:cs typeface="Gotham-Black" charset="0"/>
                    <a:sym typeface="Gotham-Black" charset="0"/>
                  </a:rPr>
                  <a:t>fund</a:t>
                </a:r>
              </a:p>
            </p:txBody>
          </p:sp>
        </p:grpSp>
        <p:grpSp>
          <p:nvGrpSpPr>
            <p:cNvPr id="41997" name="Group 13"/>
            <p:cNvGrpSpPr>
              <a:grpSpLocks/>
            </p:cNvGrpSpPr>
            <p:nvPr/>
          </p:nvGrpSpPr>
          <p:grpSpPr bwMode="auto">
            <a:xfrm>
              <a:off x="15328900" y="5626100"/>
              <a:ext cx="7391400" cy="1854200"/>
              <a:chOff x="0" y="0"/>
              <a:chExt cx="4656" cy="1168"/>
            </a:xfrm>
          </p:grpSpPr>
          <p:sp>
            <p:nvSpPr>
              <p:cNvPr id="41995" name="AutoShape 11"/>
              <p:cNvSpPr>
                <a:spLocks/>
              </p:cNvSpPr>
              <p:nvPr/>
            </p:nvSpPr>
            <p:spPr bwMode="auto">
              <a:xfrm rot="5400000">
                <a:off x="1744" y="-1744"/>
                <a:ext cx="1168" cy="4655"/>
              </a:xfrm>
              <a:prstGeom prst="roundRect">
                <a:avLst>
                  <a:gd name="adj" fmla="val 50000"/>
                </a:avLst>
              </a:prstGeom>
              <a:noFill/>
              <a:ln w="1016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01600" dist="76199" dir="5400000" algn="ctr" rotWithShape="0">
                  <a:schemeClr val="bg2">
                    <a:alpha val="51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6" name="Rectangle 12"/>
              <p:cNvSpPr>
                <a:spLocks/>
              </p:cNvSpPr>
              <p:nvPr/>
            </p:nvSpPr>
            <p:spPr bwMode="auto">
              <a:xfrm>
                <a:off x="533" y="152"/>
                <a:ext cx="3621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8600">
                    <a:solidFill>
                      <a:srgbClr val="B74851"/>
                    </a:solidFill>
                    <a:latin typeface="Gotham-Black" charset="0"/>
                    <a:ea typeface="ＭＳ Ｐゴシック" charset="0"/>
                    <a:cs typeface="Gotham-Black" charset="0"/>
                    <a:sym typeface="Gotham-Black" charset="0"/>
                  </a:rPr>
                  <a:t>employees</a:t>
                </a:r>
              </a:p>
            </p:txBody>
          </p:sp>
        </p:grpSp>
        <p:sp>
          <p:nvSpPr>
            <p:cNvPr id="41998" name="AutoShape 14"/>
            <p:cNvSpPr>
              <a:spLocks/>
            </p:cNvSpPr>
            <p:nvPr/>
          </p:nvSpPr>
          <p:spPr bwMode="auto">
            <a:xfrm>
              <a:off x="10287000" y="6019800"/>
              <a:ext cx="4572000" cy="1270000"/>
            </a:xfrm>
            <a:prstGeom prst="leftRightArrow">
              <a:avLst>
                <a:gd name="adj1" fmla="val 32000"/>
                <a:gd name="adj2" fmla="val 44000"/>
              </a:avLst>
            </a:prstGeom>
            <a:solidFill>
              <a:srgbClr val="A7A9AB"/>
            </a:solidFill>
            <a:ln>
              <a:noFill/>
            </a:ln>
            <a:effectLst>
              <a:outerShdw blurRad="101600" dist="76199" dir="5400000" algn="ctr" rotWithShape="0">
                <a:schemeClr val="bg2">
                  <a:alpha val="51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1986" name="Rectangle 2"/>
          <p:cNvSpPr>
            <a:spLocks/>
          </p:cNvSpPr>
          <p:nvPr/>
        </p:nvSpPr>
        <p:spPr bwMode="auto">
          <a:xfrm>
            <a:off x="1258044" y="1889448"/>
            <a:ext cx="122301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80000"/>
              </a:lnSpc>
            </a:pPr>
            <a:r>
              <a:rPr lang="en-US" sz="8900" dirty="0">
                <a:solidFill>
                  <a:srgbClr val="B84757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communication</a:t>
            </a:r>
          </a:p>
          <a:p>
            <a:pPr algn="l">
              <a:lnSpc>
                <a:spcPct val="80000"/>
              </a:lnSpc>
            </a:pPr>
            <a:r>
              <a:rPr lang="en-US" sz="12400" dirty="0">
                <a:solidFill>
                  <a:srgbClr val="B84757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breakdown</a:t>
            </a: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 rot="10800000">
            <a:off x="3165475" y="-1638300"/>
            <a:ext cx="0" cy="3436938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1106488" y="1870075"/>
            <a:ext cx="9496425" cy="0"/>
          </a:xfrm>
          <a:prstGeom prst="line">
            <a:avLst/>
          </a:prstGeom>
          <a:noFill/>
          <a:ln w="279400" cap="flat">
            <a:solidFill>
              <a:srgbClr val="B8475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rot="10800000" flipH="1">
            <a:off x="1050925" y="4770438"/>
            <a:ext cx="9553575" cy="0"/>
          </a:xfrm>
          <a:prstGeom prst="line">
            <a:avLst/>
          </a:prstGeom>
          <a:noFill/>
          <a:ln w="279400" cap="flat">
            <a:solidFill>
              <a:srgbClr val="B8475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0" name="Rectangle 6"/>
          <p:cNvSpPr>
            <a:spLocks/>
          </p:cNvSpPr>
          <p:nvPr/>
        </p:nvSpPr>
        <p:spPr bwMode="auto">
          <a:xfrm>
            <a:off x="2705100" y="2005484"/>
            <a:ext cx="599916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0000" dirty="0">
                <a:solidFill>
                  <a:srgbClr val="727CA8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GAP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11500" y="7886700"/>
            <a:ext cx="17526000" cy="5207000"/>
            <a:chOff x="3111500" y="7886700"/>
            <a:chExt cx="17526000" cy="5207000"/>
          </a:xfrm>
        </p:grpSpPr>
        <p:sp>
          <p:nvSpPr>
            <p:cNvPr id="41999" name="Rectangle 15"/>
            <p:cNvSpPr>
              <a:spLocks/>
            </p:cNvSpPr>
            <p:nvPr/>
          </p:nvSpPr>
          <p:spPr bwMode="auto">
            <a:xfrm>
              <a:off x="3724275" y="7905750"/>
              <a:ext cx="3471863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300" dirty="0">
                  <a:solidFill>
                    <a:srgbClr val="727CA8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51</a:t>
              </a:r>
              <a:r>
                <a:rPr lang="en-US" sz="11100" dirty="0">
                  <a:solidFill>
                    <a:srgbClr val="727CA8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%</a:t>
              </a:r>
            </a:p>
          </p:txBody>
        </p:sp>
        <p:sp>
          <p:nvSpPr>
            <p:cNvPr id="42000" name="AutoShape 16"/>
            <p:cNvSpPr>
              <a:spLocks/>
            </p:cNvSpPr>
            <p:nvPr/>
          </p:nvSpPr>
          <p:spPr bwMode="auto">
            <a:xfrm rot="5400000">
              <a:off x="5016500" y="8509000"/>
              <a:ext cx="889000" cy="4597400"/>
            </a:xfrm>
            <a:prstGeom prst="roundRect">
              <a:avLst>
                <a:gd name="adj" fmla="val 50000"/>
              </a:avLst>
            </a:prstGeom>
            <a:noFill/>
            <a:ln w="101600" cap="flat">
              <a:solidFill>
                <a:srgbClr val="727CA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2003" name="Group 19"/>
            <p:cNvGrpSpPr>
              <a:grpSpLocks/>
            </p:cNvGrpSpPr>
            <p:nvPr/>
          </p:nvGrpSpPr>
          <p:grpSpPr bwMode="auto">
            <a:xfrm>
              <a:off x="3157538" y="10375900"/>
              <a:ext cx="2413000" cy="850900"/>
              <a:chOff x="0" y="0"/>
              <a:chExt cx="1520" cy="536"/>
            </a:xfrm>
          </p:grpSpPr>
          <p:sp>
            <p:nvSpPr>
              <p:cNvPr id="42001" name="AutoShape 17"/>
              <p:cNvSpPr>
                <a:spLocks/>
              </p:cNvSpPr>
              <p:nvPr/>
            </p:nvSpPr>
            <p:spPr bwMode="auto">
              <a:xfrm rot="-5400000">
                <a:off x="460" y="-444"/>
                <a:ext cx="520" cy="143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3900"/>
                    </a:moveTo>
                    <a:lnTo>
                      <a:pt x="21600" y="17700"/>
                    </a:lnTo>
                    <a:cubicBezTo>
                      <a:pt x="21600" y="19854"/>
                      <a:pt x="16765" y="21600"/>
                      <a:pt x="10800" y="21600"/>
                    </a:cubicBezTo>
                    <a:cubicBezTo>
                      <a:pt x="4835" y="21600"/>
                      <a:pt x="0" y="19854"/>
                      <a:pt x="0" y="17700"/>
                    </a:cubicBezTo>
                    <a:lnTo>
                      <a:pt x="0" y="3900"/>
                    </a:lnTo>
                    <a:cubicBezTo>
                      <a:pt x="0" y="1746"/>
                      <a:pt x="4835" y="0"/>
                      <a:pt x="10800" y="0"/>
                    </a:cubicBezTo>
                    <a:cubicBezTo>
                      <a:pt x="16765" y="0"/>
                      <a:pt x="21600" y="1746"/>
                      <a:pt x="21600" y="3900"/>
                    </a:cubicBezTo>
                    <a:close/>
                    <a:moveTo>
                      <a:pt x="21600" y="3900"/>
                    </a:moveTo>
                  </a:path>
                </a:pathLst>
              </a:custGeom>
              <a:solidFill>
                <a:srgbClr val="727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2" name="AutoShape 18"/>
              <p:cNvSpPr>
                <a:spLocks/>
              </p:cNvSpPr>
              <p:nvPr/>
            </p:nvSpPr>
            <p:spPr bwMode="auto">
              <a:xfrm rot="-5400000">
                <a:off x="1012" y="12"/>
                <a:ext cx="520" cy="4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727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2004" name="Rectangle 20"/>
            <p:cNvSpPr>
              <a:spLocks/>
            </p:cNvSpPr>
            <p:nvPr/>
          </p:nvSpPr>
          <p:spPr bwMode="auto">
            <a:xfrm>
              <a:off x="3111500" y="11544300"/>
              <a:ext cx="9499600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52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would contact</a:t>
              </a:r>
              <a:br>
                <a:rPr lang="en-US" sz="52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</a:br>
              <a:r>
                <a:rPr lang="en-US" sz="52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HR for information</a:t>
              </a:r>
            </a:p>
          </p:txBody>
        </p:sp>
        <p:sp>
          <p:nvSpPr>
            <p:cNvPr id="42005" name="Rectangle 21"/>
            <p:cNvSpPr>
              <a:spLocks/>
            </p:cNvSpPr>
            <p:nvPr/>
          </p:nvSpPr>
          <p:spPr bwMode="auto">
            <a:xfrm>
              <a:off x="11306175" y="7886700"/>
              <a:ext cx="3897313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300">
                  <a:solidFill>
                    <a:srgbClr val="727CA8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32</a:t>
              </a:r>
              <a:r>
                <a:rPr lang="en-US" sz="11100">
                  <a:solidFill>
                    <a:srgbClr val="727CA8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%</a:t>
              </a:r>
            </a:p>
          </p:txBody>
        </p:sp>
        <p:sp>
          <p:nvSpPr>
            <p:cNvPr id="42006" name="AutoShape 22"/>
            <p:cNvSpPr>
              <a:spLocks/>
            </p:cNvSpPr>
            <p:nvPr/>
          </p:nvSpPr>
          <p:spPr bwMode="auto">
            <a:xfrm rot="5400000">
              <a:off x="12814300" y="8483600"/>
              <a:ext cx="889000" cy="4597400"/>
            </a:xfrm>
            <a:prstGeom prst="roundRect">
              <a:avLst>
                <a:gd name="adj" fmla="val 50000"/>
              </a:avLst>
            </a:prstGeom>
            <a:noFill/>
            <a:ln w="101600" cap="flat">
              <a:solidFill>
                <a:srgbClr val="727CA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2009" name="Group 25"/>
            <p:cNvGrpSpPr>
              <a:grpSpLocks/>
            </p:cNvGrpSpPr>
            <p:nvPr/>
          </p:nvGrpSpPr>
          <p:grpSpPr bwMode="auto">
            <a:xfrm>
              <a:off x="10960100" y="10287000"/>
              <a:ext cx="1714500" cy="990600"/>
              <a:chOff x="0" y="0"/>
              <a:chExt cx="1080" cy="624"/>
            </a:xfrm>
          </p:grpSpPr>
          <p:sp>
            <p:nvSpPr>
              <p:cNvPr id="42007" name="AutoShape 23"/>
              <p:cNvSpPr>
                <a:spLocks/>
              </p:cNvSpPr>
              <p:nvPr/>
            </p:nvSpPr>
            <p:spPr bwMode="auto">
              <a:xfrm rot="-5400000">
                <a:off x="234" y="-210"/>
                <a:ext cx="600" cy="106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6061"/>
                    </a:moveTo>
                    <a:lnTo>
                      <a:pt x="21600" y="15538"/>
                    </a:lnTo>
                    <a:cubicBezTo>
                      <a:pt x="21600" y="18886"/>
                      <a:pt x="16765" y="21600"/>
                      <a:pt x="10800" y="21600"/>
                    </a:cubicBezTo>
                    <a:cubicBezTo>
                      <a:pt x="4835" y="21600"/>
                      <a:pt x="0" y="18886"/>
                      <a:pt x="0" y="15539"/>
                    </a:cubicBezTo>
                    <a:lnTo>
                      <a:pt x="0" y="6062"/>
                    </a:lnTo>
                    <a:cubicBezTo>
                      <a:pt x="0" y="2714"/>
                      <a:pt x="4835" y="0"/>
                      <a:pt x="10800" y="0"/>
                    </a:cubicBezTo>
                    <a:cubicBezTo>
                      <a:pt x="16765" y="0"/>
                      <a:pt x="21600" y="2714"/>
                      <a:pt x="21600" y="6061"/>
                    </a:cubicBezTo>
                    <a:close/>
                    <a:moveTo>
                      <a:pt x="21600" y="6061"/>
                    </a:moveTo>
                  </a:path>
                </a:pathLst>
              </a:custGeom>
              <a:solidFill>
                <a:srgbClr val="727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8" name="AutoShape 24"/>
              <p:cNvSpPr>
                <a:spLocks/>
              </p:cNvSpPr>
              <p:nvPr/>
            </p:nvSpPr>
            <p:spPr bwMode="auto">
              <a:xfrm rot="-5400000">
                <a:off x="604" y="124"/>
                <a:ext cx="599" cy="35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99">
                    <a:moveTo>
                      <a:pt x="21600" y="21598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600" y="-1"/>
                    </a:lnTo>
                    <a:close/>
                    <a:moveTo>
                      <a:pt x="21600" y="21598"/>
                    </a:moveTo>
                  </a:path>
                </a:pathLst>
              </a:custGeom>
              <a:solidFill>
                <a:srgbClr val="727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2010" name="Rectangle 26"/>
            <p:cNvSpPr>
              <a:spLocks/>
            </p:cNvSpPr>
            <p:nvPr/>
          </p:nvSpPr>
          <p:spPr bwMode="auto">
            <a:xfrm>
              <a:off x="10871200" y="11544300"/>
              <a:ext cx="9766300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5200">
                  <a:solidFill>
                    <a:schemeClr val="tx1"/>
                  </a:solidFill>
                  <a:latin typeface="Gotham Rounded Light" charset="0"/>
                  <a:ea typeface="ＭＳ Ｐゴシック" charset="0"/>
                  <a:cs typeface="Gotham Rounded Light" charset="0"/>
                  <a:sym typeface="Gotham Rounded Light" charset="0"/>
                </a:rPr>
                <a:t>would seek financial advice from HR at retirement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1"/>
          <p:cNvSpPr>
            <a:spLocks noChangeShapeType="1"/>
          </p:cNvSpPr>
          <p:nvPr/>
        </p:nvSpPr>
        <p:spPr bwMode="auto">
          <a:xfrm>
            <a:off x="16548100" y="6616700"/>
            <a:ext cx="9796463" cy="0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/>
          </p:cNvSpPr>
          <p:nvPr/>
        </p:nvSpPr>
        <p:spPr bwMode="auto">
          <a:xfrm>
            <a:off x="5372100" y="-50800"/>
            <a:ext cx="5600700" cy="1132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80000">
                <a:solidFill>
                  <a:srgbClr val="B1B3B7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?</a:t>
            </a: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9542463" y="3683000"/>
            <a:ext cx="75787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41100">
                <a:solidFill>
                  <a:srgbClr val="B7485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HR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9779000" y="4191000"/>
            <a:ext cx="72199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what role - what skills?</a:t>
            </a:r>
          </a:p>
        </p:txBody>
      </p:sp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nimBg="1"/>
      <p:bldP spid="4301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Line 1"/>
          <p:cNvSpPr>
            <a:spLocks noChangeShapeType="1"/>
          </p:cNvSpPr>
          <p:nvPr/>
        </p:nvSpPr>
        <p:spPr bwMode="auto">
          <a:xfrm>
            <a:off x="-1435100" y="6616700"/>
            <a:ext cx="4006850" cy="0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 rot="10800000">
            <a:off x="2647950" y="3135313"/>
            <a:ext cx="0" cy="6975475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2514600" y="3263900"/>
            <a:ext cx="1219200" cy="0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527300" y="6616700"/>
            <a:ext cx="1219200" cy="0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2527300" y="9969500"/>
            <a:ext cx="1219200" cy="0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AutoShape 6"/>
          <p:cNvSpPr>
            <a:spLocks/>
          </p:cNvSpPr>
          <p:nvPr/>
        </p:nvSpPr>
        <p:spPr bwMode="auto">
          <a:xfrm rot="5400000">
            <a:off x="8890000" y="-2844800"/>
            <a:ext cx="1854200" cy="12242800"/>
          </a:xfrm>
          <a:prstGeom prst="roundRect">
            <a:avLst>
              <a:gd name="adj" fmla="val 50000"/>
            </a:avLst>
          </a:prstGeom>
          <a:noFill/>
          <a:ln w="1016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01600" dist="76199" dir="5400000" algn="ctr" rotWithShape="0">
              <a:schemeClr val="bg2">
                <a:alpha val="5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4149611" y="2635647"/>
            <a:ext cx="1123179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8000" dirty="0">
                <a:solidFill>
                  <a:srgbClr val="B74851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provide accurate info</a:t>
            </a:r>
          </a:p>
        </p:txBody>
      </p:sp>
      <p:sp>
        <p:nvSpPr>
          <p:cNvPr id="44040" name="AutoShape 8"/>
          <p:cNvSpPr>
            <a:spLocks/>
          </p:cNvSpPr>
          <p:nvPr/>
        </p:nvSpPr>
        <p:spPr bwMode="auto">
          <a:xfrm rot="5400000">
            <a:off x="11480007" y="-2083594"/>
            <a:ext cx="1854200" cy="17422813"/>
          </a:xfrm>
          <a:prstGeom prst="roundRect">
            <a:avLst>
              <a:gd name="adj" fmla="val 50000"/>
            </a:avLst>
          </a:prstGeom>
          <a:noFill/>
          <a:ln w="1016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01600" dist="76199" dir="5400000" algn="ctr" rotWithShape="0">
              <a:schemeClr val="bg2">
                <a:alpha val="5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4107464" y="5937647"/>
            <a:ext cx="1655324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8000">
                <a:solidFill>
                  <a:srgbClr val="B74851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provide guidance to employees</a:t>
            </a:r>
          </a:p>
        </p:txBody>
      </p:sp>
      <p:sp>
        <p:nvSpPr>
          <p:cNvPr id="44042" name="AutoShape 10"/>
          <p:cNvSpPr>
            <a:spLocks/>
          </p:cNvSpPr>
          <p:nvPr/>
        </p:nvSpPr>
        <p:spPr bwMode="auto">
          <a:xfrm rot="5400000">
            <a:off x="9461500" y="3136900"/>
            <a:ext cx="1854200" cy="13385800"/>
          </a:xfrm>
          <a:prstGeom prst="roundRect">
            <a:avLst>
              <a:gd name="adj" fmla="val 50000"/>
            </a:avLst>
          </a:prstGeom>
          <a:noFill/>
          <a:ln w="1016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01600" dist="76199" dir="5400000" algn="ctr" rotWithShape="0">
              <a:schemeClr val="bg2">
                <a:alpha val="5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3" name="Rectangle 11"/>
          <p:cNvSpPr>
            <a:spLocks/>
          </p:cNvSpPr>
          <p:nvPr/>
        </p:nvSpPr>
        <p:spPr bwMode="auto">
          <a:xfrm>
            <a:off x="4112757" y="9201547"/>
            <a:ext cx="125501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8000">
                <a:solidFill>
                  <a:srgbClr val="B74851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provide financial advice</a:t>
            </a:r>
          </a:p>
        </p:txBody>
      </p:sp>
      <p:sp>
        <p:nvSpPr>
          <p:cNvPr id="44044" name="AutoShape 12"/>
          <p:cNvSpPr>
            <a:spLocks/>
          </p:cNvSpPr>
          <p:nvPr/>
        </p:nvSpPr>
        <p:spPr bwMode="auto">
          <a:xfrm>
            <a:off x="2628900" y="1473200"/>
            <a:ext cx="22948900" cy="10096500"/>
          </a:xfrm>
          <a:prstGeom prst="roundRect">
            <a:avLst>
              <a:gd name="adj" fmla="val 1884"/>
            </a:avLst>
          </a:prstGeom>
          <a:noFill/>
          <a:ln w="266700" cap="flat">
            <a:solidFill>
              <a:srgbClr val="727CA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14352240" y="4902200"/>
            <a:ext cx="62849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100" dirty="0">
                <a:solidFill>
                  <a:srgbClr val="727CA8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bridging</a:t>
            </a:r>
          </a:p>
          <a:p>
            <a:r>
              <a:rPr lang="en-US" sz="12100" dirty="0">
                <a:solidFill>
                  <a:srgbClr val="727CA8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the GAP</a:t>
            </a:r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>
            <a:off x="-5118100" y="1473200"/>
            <a:ext cx="17399000" cy="10096500"/>
          </a:xfrm>
          <a:prstGeom prst="roundRect">
            <a:avLst>
              <a:gd name="adj" fmla="val 1884"/>
            </a:avLst>
          </a:prstGeom>
          <a:noFill/>
          <a:ln w="266700" cap="flat">
            <a:solidFill>
              <a:srgbClr val="727CA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1174750" y="3695700"/>
            <a:ext cx="9486900" cy="5562600"/>
            <a:chOff x="0" y="0"/>
            <a:chExt cx="5976" cy="3504"/>
          </a:xfrm>
        </p:grpSpPr>
        <p:pic>
          <p:nvPicPr>
            <p:cNvPr id="45060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6" cy="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1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" y="0"/>
              <a:ext cx="1816" cy="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2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" y="0"/>
              <a:ext cx="1816" cy="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4" name="Line 8"/>
          <p:cNvSpPr>
            <a:spLocks noChangeShapeType="1"/>
          </p:cNvSpPr>
          <p:nvPr/>
        </p:nvSpPr>
        <p:spPr bwMode="auto">
          <a:xfrm rot="10800000">
            <a:off x="17389475" y="8951913"/>
            <a:ext cx="0" cy="5260975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Line 1"/>
          <p:cNvSpPr>
            <a:spLocks noChangeShapeType="1"/>
          </p:cNvSpPr>
          <p:nvPr/>
        </p:nvSpPr>
        <p:spPr bwMode="auto">
          <a:xfrm rot="10800000">
            <a:off x="17389475" y="-2641600"/>
            <a:ext cx="0" cy="5259388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14922500" y="2197100"/>
            <a:ext cx="4927600" cy="3441700"/>
            <a:chOff x="0" y="0"/>
            <a:chExt cx="3104" cy="2168"/>
          </a:xfrm>
        </p:grpSpPr>
        <p:sp>
          <p:nvSpPr>
            <p:cNvPr id="46082" name="AutoShape 2"/>
            <p:cNvSpPr>
              <a:spLocks/>
            </p:cNvSpPr>
            <p:nvPr/>
          </p:nvSpPr>
          <p:spPr bwMode="auto">
            <a:xfrm>
              <a:off x="128" y="96"/>
              <a:ext cx="2848" cy="1816"/>
            </a:xfrm>
            <a:prstGeom prst="roundRect">
              <a:avLst>
                <a:gd name="adj" fmla="val 6606"/>
              </a:avLst>
            </a:prstGeom>
            <a:solidFill>
              <a:srgbClr val="E2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6083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04" cy="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5" name="Rectangle 5"/>
          <p:cNvSpPr>
            <a:spLocks/>
          </p:cNvSpPr>
          <p:nvPr/>
        </p:nvSpPr>
        <p:spPr bwMode="auto">
          <a:xfrm>
            <a:off x="15779750" y="2781300"/>
            <a:ext cx="33924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300">
                <a:solidFill>
                  <a:srgbClr val="4460C2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KPA</a:t>
            </a:r>
          </a:p>
        </p:txBody>
      </p:sp>
      <p:pic>
        <p:nvPicPr>
          <p:cNvPr id="4608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913" y="4648200"/>
            <a:ext cx="54229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2209800" y="2324100"/>
            <a:ext cx="11468100" cy="7734300"/>
            <a:chOff x="0" y="0"/>
            <a:chExt cx="7224" cy="4872"/>
          </a:xfrm>
        </p:grpSpPr>
        <p:grpSp>
          <p:nvGrpSpPr>
            <p:cNvPr id="46089" name="Group 9"/>
            <p:cNvGrpSpPr>
              <a:grpSpLocks/>
            </p:cNvGrpSpPr>
            <p:nvPr/>
          </p:nvGrpSpPr>
          <p:grpSpPr bwMode="auto">
            <a:xfrm>
              <a:off x="-128" y="-96"/>
              <a:ext cx="7480" cy="5224"/>
              <a:chOff x="0" y="0"/>
              <a:chExt cx="7480" cy="5224"/>
            </a:xfrm>
          </p:grpSpPr>
          <p:sp>
            <p:nvSpPr>
              <p:cNvPr id="46087" name="AutoShape 7"/>
              <p:cNvSpPr>
                <a:spLocks/>
              </p:cNvSpPr>
              <p:nvPr/>
            </p:nvSpPr>
            <p:spPr bwMode="auto">
              <a:xfrm>
                <a:off x="128" y="96"/>
                <a:ext cx="7224" cy="4872"/>
              </a:xfrm>
              <a:prstGeom prst="roundRect">
                <a:avLst>
                  <a:gd name="adj" fmla="val 2463"/>
                </a:avLst>
              </a:prstGeom>
              <a:solidFill>
                <a:srgbClr val="E2E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46088" name="Picture 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480" cy="5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6090" name="Rectangle 10"/>
            <p:cNvSpPr>
              <a:spLocks/>
            </p:cNvSpPr>
            <p:nvPr/>
          </p:nvSpPr>
          <p:spPr bwMode="auto">
            <a:xfrm>
              <a:off x="368" y="460"/>
              <a:ext cx="6784" cy="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719138" indent="-719138" algn="l">
                <a:spcBef>
                  <a:spcPts val="4600"/>
                </a:spcBef>
                <a:buClr>
                  <a:srgbClr val="4460C2"/>
                </a:buClr>
                <a:buSzPct val="125000"/>
                <a:buFont typeface="Gotham Rounded Medium" charset="0"/>
                <a:buChar char="•"/>
              </a:pPr>
              <a:r>
                <a:rPr lang="en-US" sz="67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cs typeface="Gotham Rounded Medium" charset="0"/>
                  <a:sym typeface="Gotham Rounded Medium" charset="0"/>
                </a:rPr>
                <a:t>review fund statement</a:t>
              </a:r>
              <a:br>
                <a:rPr lang="en-US" sz="67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cs typeface="Gotham Rounded Medium" charset="0"/>
                  <a:sym typeface="Gotham Rounded Medium" charset="0"/>
                </a:rPr>
              </a:br>
              <a:r>
                <a:rPr lang="en-US" sz="67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cs typeface="Gotham Rounded Medium" charset="0"/>
                  <a:sym typeface="Gotham Rounded Medium" charset="0"/>
                </a:rPr>
                <a:t>annually</a:t>
              </a:r>
            </a:p>
            <a:p>
              <a:pPr marL="719138" indent="-719138" algn="l">
                <a:spcBef>
                  <a:spcPts val="4600"/>
                </a:spcBef>
                <a:buClr>
                  <a:srgbClr val="4460C2"/>
                </a:buClr>
                <a:buSzPct val="125000"/>
                <a:buFont typeface="Gotham Rounded Medium" charset="0"/>
                <a:buChar char="•"/>
              </a:pPr>
              <a:r>
                <a:rPr lang="en-US" sz="67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cs typeface="Gotham Rounded Medium" charset="0"/>
                  <a:sym typeface="Gotham Rounded Medium" charset="0"/>
                </a:rPr>
                <a:t>formal retirement conversation</a:t>
              </a:r>
            </a:p>
            <a:p>
              <a:pPr marL="719138" indent="-719138" algn="l">
                <a:spcBef>
                  <a:spcPts val="4600"/>
                </a:spcBef>
                <a:buClr>
                  <a:srgbClr val="4460C2"/>
                </a:buClr>
                <a:buSzPct val="125000"/>
                <a:buFont typeface="Gotham Rounded Medium" charset="0"/>
                <a:buChar char="•"/>
              </a:pPr>
              <a:r>
                <a:rPr lang="en-US" sz="6700">
                  <a:solidFill>
                    <a:schemeClr val="tx1"/>
                  </a:solidFill>
                  <a:latin typeface="Gotham Rounded Medium" charset="0"/>
                  <a:ea typeface="ＭＳ Ｐゴシック" charset="0"/>
                  <a:cs typeface="Gotham Rounded Medium" charset="0"/>
                  <a:sym typeface="Gotham Rounded Medium" charset="0"/>
                </a:rPr>
                <a:t>affects KPA rating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12288489" y="6569968"/>
            <a:ext cx="112807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Gotham Rounded Book" charset="0"/>
                <a:ea typeface="ＭＳ Ｐゴシック" charset="0"/>
                <a:cs typeface="Gotham Rounded Book" charset="0"/>
                <a:sym typeface="Gotham Rounded Book" charset="0"/>
              </a:rPr>
              <a:t>TREATING EMPLOYEES FAIRLY</a:t>
            </a:r>
          </a:p>
        </p:txBody>
      </p:sp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2108200" y="-1016000"/>
            <a:ext cx="3251200" cy="16256000"/>
            <a:chOff x="0" y="0"/>
            <a:chExt cx="2048" cy="10240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48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0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44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0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92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1" name="Rectangle 7"/>
          <p:cNvSpPr>
            <a:spLocks/>
          </p:cNvSpPr>
          <p:nvPr/>
        </p:nvSpPr>
        <p:spPr bwMode="auto">
          <a:xfrm>
            <a:off x="1947863" y="3761656"/>
            <a:ext cx="99012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41100" dirty="0">
                <a:solidFill>
                  <a:srgbClr val="678EDD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TEF</a:t>
            </a:r>
          </a:p>
        </p:txBody>
      </p:sp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2095500" y="-1765300"/>
            <a:ext cx="3276600" cy="16256000"/>
            <a:chOff x="0" y="0"/>
            <a:chExt cx="2064" cy="10240"/>
          </a:xfrm>
        </p:grpSpPr>
        <p:pic>
          <p:nvPicPr>
            <p:cNvPr id="4812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0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2048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96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6144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8192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147" name="Group 19"/>
          <p:cNvGrpSpPr>
            <a:grpSpLocks/>
          </p:cNvGrpSpPr>
          <p:nvPr/>
        </p:nvGrpSpPr>
        <p:grpSpPr bwMode="auto">
          <a:xfrm>
            <a:off x="6057900" y="1974850"/>
            <a:ext cx="14198600" cy="8528050"/>
            <a:chOff x="0" y="0"/>
            <a:chExt cx="8944" cy="5372"/>
          </a:xfrm>
        </p:grpSpPr>
        <p:grpSp>
          <p:nvGrpSpPr>
            <p:cNvPr id="48137" name="Group 9"/>
            <p:cNvGrpSpPr>
              <a:grpSpLocks/>
            </p:cNvGrpSpPr>
            <p:nvPr/>
          </p:nvGrpSpPr>
          <p:grpSpPr bwMode="auto">
            <a:xfrm>
              <a:off x="-128" y="-96"/>
              <a:ext cx="4656" cy="1608"/>
              <a:chOff x="0" y="0"/>
              <a:chExt cx="4656" cy="1608"/>
            </a:xfrm>
          </p:grpSpPr>
          <p:sp>
            <p:nvSpPr>
              <p:cNvPr id="48135" name="AutoShape 7"/>
              <p:cNvSpPr>
                <a:spLocks/>
              </p:cNvSpPr>
              <p:nvPr/>
            </p:nvSpPr>
            <p:spPr bwMode="auto">
              <a:xfrm>
                <a:off x="128" y="96"/>
                <a:ext cx="4400" cy="1256"/>
              </a:xfrm>
              <a:prstGeom prst="roundRect">
                <a:avLst>
                  <a:gd name="adj" fmla="val 9551"/>
                </a:avLst>
              </a:prstGeom>
              <a:solidFill>
                <a:srgbClr val="E2E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48136" name="Picture 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56" cy="1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8138" name="Rectangle 10"/>
            <p:cNvSpPr>
              <a:spLocks/>
            </p:cNvSpPr>
            <p:nvPr/>
          </p:nvSpPr>
          <p:spPr bwMode="auto">
            <a:xfrm>
              <a:off x="219" y="8"/>
              <a:ext cx="3732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2000">
                  <a:solidFill>
                    <a:srgbClr val="4460C2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creative</a:t>
              </a:r>
            </a:p>
          </p:txBody>
        </p:sp>
        <p:grpSp>
          <p:nvGrpSpPr>
            <p:cNvPr id="48141" name="Group 13"/>
            <p:cNvGrpSpPr>
              <a:grpSpLocks/>
            </p:cNvGrpSpPr>
            <p:nvPr/>
          </p:nvGrpSpPr>
          <p:grpSpPr bwMode="auto">
            <a:xfrm>
              <a:off x="-128" y="1964"/>
              <a:ext cx="7344" cy="1608"/>
              <a:chOff x="0" y="0"/>
              <a:chExt cx="7344" cy="1608"/>
            </a:xfrm>
          </p:grpSpPr>
          <p:sp>
            <p:nvSpPr>
              <p:cNvPr id="48139" name="AutoShape 11"/>
              <p:cNvSpPr>
                <a:spLocks/>
              </p:cNvSpPr>
              <p:nvPr/>
            </p:nvSpPr>
            <p:spPr bwMode="auto">
              <a:xfrm>
                <a:off x="128" y="96"/>
                <a:ext cx="7088" cy="1256"/>
              </a:xfrm>
              <a:prstGeom prst="roundRect">
                <a:avLst>
                  <a:gd name="adj" fmla="val 9551"/>
                </a:avLst>
              </a:prstGeom>
              <a:solidFill>
                <a:srgbClr val="E2E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48140" name="Picture 1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344" cy="1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144" name="Group 16"/>
            <p:cNvGrpSpPr>
              <a:grpSpLocks/>
            </p:cNvGrpSpPr>
            <p:nvPr/>
          </p:nvGrpSpPr>
          <p:grpSpPr bwMode="auto">
            <a:xfrm>
              <a:off x="-128" y="4020"/>
              <a:ext cx="5616" cy="1608"/>
              <a:chOff x="0" y="0"/>
              <a:chExt cx="5616" cy="1608"/>
            </a:xfrm>
          </p:grpSpPr>
          <p:sp>
            <p:nvSpPr>
              <p:cNvPr id="48142" name="AutoShape 14"/>
              <p:cNvSpPr>
                <a:spLocks/>
              </p:cNvSpPr>
              <p:nvPr/>
            </p:nvSpPr>
            <p:spPr bwMode="auto">
              <a:xfrm>
                <a:off x="128" y="96"/>
                <a:ext cx="5360" cy="1256"/>
              </a:xfrm>
              <a:prstGeom prst="roundRect">
                <a:avLst>
                  <a:gd name="adj" fmla="val 9551"/>
                </a:avLst>
              </a:prstGeom>
              <a:solidFill>
                <a:srgbClr val="E2E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48143" name="Picture 15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616" cy="1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8145" name="Rectangle 17"/>
            <p:cNvSpPr>
              <a:spLocks/>
            </p:cNvSpPr>
            <p:nvPr/>
          </p:nvSpPr>
          <p:spPr bwMode="auto">
            <a:xfrm>
              <a:off x="216" y="2076"/>
              <a:ext cx="8728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2000">
                  <a:solidFill>
                    <a:srgbClr val="4460C2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financial stress</a:t>
              </a:r>
            </a:p>
          </p:txBody>
        </p:sp>
        <p:sp>
          <p:nvSpPr>
            <p:cNvPr id="48146" name="Rectangle 18"/>
            <p:cNvSpPr>
              <a:spLocks/>
            </p:cNvSpPr>
            <p:nvPr/>
          </p:nvSpPr>
          <p:spPr bwMode="auto">
            <a:xfrm>
              <a:off x="216" y="4132"/>
              <a:ext cx="4914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2000">
                  <a:solidFill>
                    <a:srgbClr val="4460C2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advantage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12255500" y="4865688"/>
            <a:ext cx="8532813" cy="4414837"/>
            <a:chOff x="0" y="0"/>
            <a:chExt cx="5375" cy="2780"/>
          </a:xfrm>
        </p:grpSpPr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0" y="0"/>
              <a:ext cx="1503" cy="2758"/>
              <a:chOff x="0" y="0"/>
              <a:chExt cx="1503" cy="2758"/>
            </a:xfrm>
          </p:grpSpPr>
          <p:sp>
            <p:nvSpPr>
              <p:cNvPr id="21505" name="Line 1"/>
              <p:cNvSpPr>
                <a:spLocks noChangeShapeType="1"/>
              </p:cNvSpPr>
              <p:nvPr/>
            </p:nvSpPr>
            <p:spPr bwMode="auto">
              <a:xfrm>
                <a:off x="0" y="1414"/>
                <a:ext cx="839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1509" name="Group 5"/>
              <p:cNvGrpSpPr>
                <a:grpSpLocks/>
              </p:cNvGrpSpPr>
              <p:nvPr/>
            </p:nvGrpSpPr>
            <p:grpSpPr bwMode="auto">
              <a:xfrm>
                <a:off x="664" y="0"/>
                <a:ext cx="839" cy="2758"/>
                <a:chOff x="0" y="0"/>
                <a:chExt cx="839" cy="2758"/>
              </a:xfrm>
            </p:grpSpPr>
            <p:sp>
              <p:nvSpPr>
                <p:cNvPr id="21506" name="Line 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91" y="0"/>
                  <a:ext cx="0" cy="2753"/>
                </a:xfrm>
                <a:prstGeom prst="line">
                  <a:avLst/>
                </a:prstGeom>
                <a:noFill/>
                <a:ln w="279400" cap="flat">
                  <a:solidFill>
                    <a:srgbClr val="B1B3B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507" name="Line 3"/>
                <p:cNvSpPr>
                  <a:spLocks noChangeShapeType="1"/>
                </p:cNvSpPr>
                <p:nvPr/>
              </p:nvSpPr>
              <p:spPr bwMode="auto">
                <a:xfrm>
                  <a:off x="0" y="2758"/>
                  <a:ext cx="839" cy="0"/>
                </a:xfrm>
                <a:prstGeom prst="line">
                  <a:avLst/>
                </a:prstGeom>
                <a:noFill/>
                <a:ln w="279400" cap="flat">
                  <a:solidFill>
                    <a:srgbClr val="B1B3B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508" name="Line 4"/>
                <p:cNvSpPr>
                  <a:spLocks noChangeShapeType="1"/>
                </p:cNvSpPr>
                <p:nvPr/>
              </p:nvSpPr>
              <p:spPr bwMode="auto">
                <a:xfrm>
                  <a:off x="0" y="14"/>
                  <a:ext cx="839" cy="0"/>
                </a:xfrm>
                <a:prstGeom prst="line">
                  <a:avLst/>
                </a:prstGeom>
                <a:noFill/>
                <a:ln w="279400" cap="flat">
                  <a:solidFill>
                    <a:srgbClr val="B1B3B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21511" name="Rectangle 7"/>
            <p:cNvSpPr>
              <a:spLocks/>
            </p:cNvSpPr>
            <p:nvPr/>
          </p:nvSpPr>
          <p:spPr bwMode="auto">
            <a:xfrm>
              <a:off x="1248" y="150"/>
              <a:ext cx="3783" cy="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7900">
                  <a:solidFill>
                    <a:srgbClr val="868889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salary</a:t>
              </a:r>
            </a:p>
            <a:p>
              <a:pPr algn="l">
                <a:lnSpc>
                  <a:spcPct val="120000"/>
                </a:lnSpc>
              </a:pPr>
              <a:r>
                <a:rPr lang="en-US" sz="7900">
                  <a:solidFill>
                    <a:srgbClr val="868889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medical aid</a:t>
              </a:r>
            </a:p>
            <a:p>
              <a:pPr algn="l">
                <a:lnSpc>
                  <a:spcPct val="120000"/>
                </a:lnSpc>
              </a:pPr>
              <a:r>
                <a:rPr lang="en-US" sz="7900">
                  <a:solidFill>
                    <a:srgbClr val="868889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bonuses</a:t>
              </a:r>
            </a:p>
          </p:txBody>
        </p:sp>
        <p:grpSp>
          <p:nvGrpSpPr>
            <p:cNvPr id="21515" name="Group 11"/>
            <p:cNvGrpSpPr>
              <a:grpSpLocks/>
            </p:cNvGrpSpPr>
            <p:nvPr/>
          </p:nvGrpSpPr>
          <p:grpSpPr bwMode="auto">
            <a:xfrm>
              <a:off x="4536" y="22"/>
              <a:ext cx="839" cy="2758"/>
              <a:chOff x="0" y="0"/>
              <a:chExt cx="839" cy="2758"/>
            </a:xfrm>
          </p:grpSpPr>
          <p:sp>
            <p:nvSpPr>
              <p:cNvPr id="21512" name="Line 8"/>
              <p:cNvSpPr>
                <a:spLocks noChangeShapeType="1"/>
              </p:cNvSpPr>
              <p:nvPr/>
            </p:nvSpPr>
            <p:spPr bwMode="auto">
              <a:xfrm rot="10800000">
                <a:off x="755" y="0"/>
                <a:ext cx="0" cy="2753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513" name="Line 9"/>
              <p:cNvSpPr>
                <a:spLocks noChangeShapeType="1"/>
              </p:cNvSpPr>
              <p:nvPr/>
            </p:nvSpPr>
            <p:spPr bwMode="auto">
              <a:xfrm flipH="1">
                <a:off x="0" y="2758"/>
                <a:ext cx="839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514" name="Line 10"/>
              <p:cNvSpPr>
                <a:spLocks noChangeShapeType="1"/>
              </p:cNvSpPr>
              <p:nvPr/>
            </p:nvSpPr>
            <p:spPr bwMode="auto">
              <a:xfrm flipH="1">
                <a:off x="0" y="14"/>
                <a:ext cx="839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6248400" y="-1016000"/>
            <a:ext cx="3924300" cy="14859000"/>
            <a:chOff x="0" y="0"/>
            <a:chExt cx="2472" cy="9360"/>
          </a:xfrm>
        </p:grpSpPr>
        <p:pic>
          <p:nvPicPr>
            <p:cNvPr id="2151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" y="0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" y="2048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4096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" y="6144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1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969"/>
            <a:stretch>
              <a:fillRect/>
            </a:stretch>
          </p:blipFill>
          <p:spPr bwMode="auto">
            <a:xfrm>
              <a:off x="232" y="8192"/>
              <a:ext cx="2048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-635000" y="7073900"/>
            <a:ext cx="5119688" cy="0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1526" name="Group 22"/>
          <p:cNvGrpSpPr>
            <a:grpSpLocks/>
          </p:cNvGrpSpPr>
          <p:nvPr/>
        </p:nvGrpSpPr>
        <p:grpSpPr bwMode="auto">
          <a:xfrm>
            <a:off x="4127500" y="5435600"/>
            <a:ext cx="8204200" cy="3276600"/>
            <a:chOff x="0" y="0"/>
            <a:chExt cx="5168" cy="2064"/>
          </a:xfrm>
        </p:grpSpPr>
        <p:sp>
          <p:nvSpPr>
            <p:cNvPr id="21524" name="AutoShape 20"/>
            <p:cNvSpPr>
              <a:spLocks/>
            </p:cNvSpPr>
            <p:nvPr/>
          </p:nvSpPr>
          <p:spPr bwMode="auto">
            <a:xfrm>
              <a:off x="128" y="96"/>
              <a:ext cx="4912" cy="1712"/>
            </a:xfrm>
            <a:prstGeom prst="roundRect">
              <a:avLst>
                <a:gd name="adj" fmla="val 7009"/>
              </a:avLst>
            </a:prstGeom>
            <a:solidFill>
              <a:srgbClr val="E2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1525" name="Picture 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6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7" name="Rectangle 23"/>
          <p:cNvSpPr>
            <a:spLocks/>
          </p:cNvSpPr>
          <p:nvPr/>
        </p:nvSpPr>
        <p:spPr bwMode="auto">
          <a:xfrm>
            <a:off x="4728928" y="5626894"/>
            <a:ext cx="703372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0" dirty="0">
                <a:solidFill>
                  <a:srgbClr val="4460C2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basket</a:t>
            </a:r>
          </a:p>
        </p:txBody>
      </p:sp>
    </p:spTree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2120900" y="-1168400"/>
            <a:ext cx="3251200" cy="16256000"/>
            <a:chOff x="0" y="0"/>
            <a:chExt cx="2048" cy="10240"/>
          </a:xfrm>
        </p:grpSpPr>
        <p:pic>
          <p:nvPicPr>
            <p:cNvPr id="4915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48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44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92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58" name="Rectangle 6"/>
          <p:cNvSpPr>
            <a:spLocks/>
          </p:cNvSpPr>
          <p:nvPr/>
        </p:nvSpPr>
        <p:spPr bwMode="auto">
          <a:xfrm>
            <a:off x="1947863" y="3617640"/>
            <a:ext cx="99012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41100" dirty="0">
                <a:solidFill>
                  <a:srgbClr val="678EDD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TEF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03368" y="3113584"/>
            <a:ext cx="12558754" cy="6694346"/>
            <a:chOff x="6034112" y="3905392"/>
            <a:chExt cx="12558754" cy="6694346"/>
          </a:xfrm>
        </p:grpSpPr>
        <p:grpSp>
          <p:nvGrpSpPr>
            <p:cNvPr id="49162" name="Group 10"/>
            <p:cNvGrpSpPr>
              <a:grpSpLocks/>
            </p:cNvGrpSpPr>
            <p:nvPr/>
          </p:nvGrpSpPr>
          <p:grpSpPr bwMode="auto">
            <a:xfrm>
              <a:off x="6034112" y="3905392"/>
              <a:ext cx="12558754" cy="6567304"/>
              <a:chOff x="117" y="418"/>
              <a:chExt cx="7910" cy="4136"/>
            </a:xfrm>
          </p:grpSpPr>
          <p:sp>
            <p:nvSpPr>
              <p:cNvPr id="49159" name="Rectangle 7"/>
              <p:cNvSpPr>
                <a:spLocks/>
              </p:cNvSpPr>
              <p:nvPr/>
            </p:nvSpPr>
            <p:spPr bwMode="auto">
              <a:xfrm rot="20150446">
                <a:off x="323" y="1503"/>
                <a:ext cx="7704" cy="1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>
                  <a:lnSpc>
                    <a:spcPct val="80000"/>
                  </a:lnSpc>
                </a:pPr>
                <a:r>
                  <a:rPr lang="en-US" sz="18200" dirty="0">
                    <a:solidFill>
                      <a:srgbClr val="B84757"/>
                    </a:solidFill>
                    <a:latin typeface="Gotham-Black" charset="0"/>
                    <a:ea typeface="ＭＳ Ｐゴシック" charset="0"/>
                    <a:cs typeface="Gotham-Black" charset="0"/>
                    <a:sym typeface="Gotham-Black" charset="0"/>
                  </a:rPr>
                  <a:t>ALIGNED</a:t>
                </a:r>
              </a:p>
            </p:txBody>
          </p:sp>
          <p:sp>
            <p:nvSpPr>
              <p:cNvPr id="49160" name="Line 8"/>
              <p:cNvSpPr>
                <a:spLocks noChangeShapeType="1"/>
              </p:cNvSpPr>
              <p:nvPr/>
            </p:nvSpPr>
            <p:spPr bwMode="auto">
              <a:xfrm rot="10800000" flipH="1">
                <a:off x="117" y="418"/>
                <a:ext cx="6542" cy="2935"/>
              </a:xfrm>
              <a:prstGeom prst="line">
                <a:avLst/>
              </a:prstGeom>
              <a:noFill/>
              <a:ln w="279400" cap="flat">
                <a:solidFill>
                  <a:srgbClr val="B8475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61" name="Line 9"/>
              <p:cNvSpPr>
                <a:spLocks noChangeShapeType="1"/>
              </p:cNvSpPr>
              <p:nvPr/>
            </p:nvSpPr>
            <p:spPr bwMode="auto">
              <a:xfrm rot="10800000" flipH="1">
                <a:off x="662" y="1638"/>
                <a:ext cx="6500" cy="2916"/>
              </a:xfrm>
              <a:prstGeom prst="line">
                <a:avLst/>
              </a:prstGeom>
              <a:noFill/>
              <a:ln w="279400" cap="flat">
                <a:solidFill>
                  <a:srgbClr val="B8475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9163" name="Rectangle 11"/>
            <p:cNvSpPr>
              <a:spLocks/>
            </p:cNvSpPr>
            <p:nvPr/>
          </p:nvSpPr>
          <p:spPr bwMode="auto">
            <a:xfrm rot="20148000">
              <a:off x="6838950" y="8262938"/>
              <a:ext cx="11569700" cy="233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8000">
                  <a:solidFill>
                    <a:schemeClr val="tx1"/>
                  </a:solidFill>
                  <a:latin typeface="Gotham Rounded Book" charset="0"/>
                  <a:ea typeface="ＭＳ Ｐゴシック" charset="0"/>
                  <a:cs typeface="Gotham Rounded Book" charset="0"/>
                  <a:sym typeface="Gotham Rounded Book" charset="0"/>
                </a:rPr>
                <a:t>NATIONAL TREASURY PROPOSALS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2120900" y="-482600"/>
            <a:ext cx="3251200" cy="16256000"/>
            <a:chOff x="0" y="0"/>
            <a:chExt cx="2048" cy="10240"/>
          </a:xfrm>
        </p:grpSpPr>
        <p:pic>
          <p:nvPicPr>
            <p:cNvPr id="5017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48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44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92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2" name="Rectangle 6"/>
          <p:cNvSpPr>
            <a:spLocks/>
          </p:cNvSpPr>
          <p:nvPr/>
        </p:nvSpPr>
        <p:spPr bwMode="auto">
          <a:xfrm>
            <a:off x="1922463" y="5613400"/>
            <a:ext cx="224663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5000">
                <a:solidFill>
                  <a:srgbClr val="678EDD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EMPLOYERS</a:t>
            </a:r>
          </a:p>
        </p:txBody>
      </p:sp>
      <p:sp>
        <p:nvSpPr>
          <p:cNvPr id="50183" name="Rectangle 7"/>
          <p:cNvSpPr>
            <a:spLocks/>
          </p:cNvSpPr>
          <p:nvPr/>
        </p:nvSpPr>
        <p:spPr bwMode="auto">
          <a:xfrm>
            <a:off x="7108179" y="8940800"/>
            <a:ext cx="15020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6500" dirty="0">
                <a:solidFill>
                  <a:srgbClr val="4D4D4D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lead employees to a better day one</a:t>
            </a:r>
          </a:p>
        </p:txBody>
      </p:sp>
    </p:spTree>
  </p:cSld>
  <p:clrMapOvr>
    <a:masterClrMapping/>
  </p:clrMapOvr>
  <p:transition xmlns:p14="http://schemas.microsoft.com/office/powerpoint/2010/main" spd="med">
    <p:push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8589963" y="5372100"/>
            <a:ext cx="14681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000">
                <a:solidFill>
                  <a:srgbClr val="6D6C89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recruitment fees</a:t>
            </a:r>
          </a:p>
          <a:p>
            <a:pPr algn="l"/>
            <a:r>
              <a:rPr lang="en-US" sz="9000">
                <a:solidFill>
                  <a:srgbClr val="6D6C89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productivity</a:t>
            </a:r>
          </a:p>
          <a:p>
            <a:pPr algn="l"/>
            <a:r>
              <a:rPr lang="en-US" sz="9000">
                <a:solidFill>
                  <a:srgbClr val="6D6C89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morale</a:t>
            </a:r>
          </a:p>
          <a:p>
            <a:pPr algn="l"/>
            <a:r>
              <a:rPr lang="en-US" sz="9000">
                <a:solidFill>
                  <a:srgbClr val="6D6C89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intellectual property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6070600" y="-1168400"/>
            <a:ext cx="4127500" cy="15811500"/>
            <a:chOff x="0" y="0"/>
            <a:chExt cx="2600" cy="9960"/>
          </a:xfrm>
        </p:grpSpPr>
        <p:pic>
          <p:nvPicPr>
            <p:cNvPr id="22530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00" cy="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1768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7912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8115300"/>
            <a:ext cx="1803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991100"/>
            <a:ext cx="1803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12255500" y="4865688"/>
            <a:ext cx="12495213" cy="4414837"/>
            <a:chOff x="0" y="0"/>
            <a:chExt cx="7871" cy="2780"/>
          </a:xfrm>
        </p:grpSpPr>
        <p:grpSp>
          <p:nvGrpSpPr>
            <p:cNvPr id="23563" name="Group 11"/>
            <p:cNvGrpSpPr>
              <a:grpSpLocks/>
            </p:cNvGrpSpPr>
            <p:nvPr/>
          </p:nvGrpSpPr>
          <p:grpSpPr bwMode="auto">
            <a:xfrm>
              <a:off x="0" y="0"/>
              <a:ext cx="4935" cy="2780"/>
              <a:chOff x="0" y="0"/>
              <a:chExt cx="4935" cy="2780"/>
            </a:xfrm>
          </p:grpSpPr>
          <p:grpSp>
            <p:nvGrpSpPr>
              <p:cNvPr id="23558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503" cy="2758"/>
                <a:chOff x="0" y="0"/>
                <a:chExt cx="1503" cy="2758"/>
              </a:xfrm>
            </p:grpSpPr>
            <p:sp>
              <p:nvSpPr>
                <p:cNvPr id="23553" name="Line 1"/>
                <p:cNvSpPr>
                  <a:spLocks noChangeShapeType="1"/>
                </p:cNvSpPr>
                <p:nvPr/>
              </p:nvSpPr>
              <p:spPr bwMode="auto">
                <a:xfrm>
                  <a:off x="0" y="1414"/>
                  <a:ext cx="839" cy="0"/>
                </a:xfrm>
                <a:prstGeom prst="line">
                  <a:avLst/>
                </a:prstGeom>
                <a:noFill/>
                <a:ln w="279400" cap="flat">
                  <a:solidFill>
                    <a:srgbClr val="B1B3B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grpSp>
              <p:nvGrpSpPr>
                <p:cNvPr id="23557" name="Group 5"/>
                <p:cNvGrpSpPr>
                  <a:grpSpLocks/>
                </p:cNvGrpSpPr>
                <p:nvPr/>
              </p:nvGrpSpPr>
              <p:grpSpPr bwMode="auto">
                <a:xfrm>
                  <a:off x="664" y="0"/>
                  <a:ext cx="839" cy="2758"/>
                  <a:chOff x="0" y="0"/>
                  <a:chExt cx="839" cy="2758"/>
                </a:xfrm>
              </p:grpSpPr>
              <p:sp>
                <p:nvSpPr>
                  <p:cNvPr id="23554" name="Line 2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91" y="0"/>
                    <a:ext cx="0" cy="2753"/>
                  </a:xfrm>
                  <a:prstGeom prst="line">
                    <a:avLst/>
                  </a:prstGeom>
                  <a:noFill/>
                  <a:ln w="279400" cap="flat">
                    <a:solidFill>
                      <a:srgbClr val="B1B3B7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23555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0" y="2758"/>
                    <a:ext cx="839" cy="0"/>
                  </a:xfrm>
                  <a:prstGeom prst="line">
                    <a:avLst/>
                  </a:prstGeom>
                  <a:noFill/>
                  <a:ln w="279400" cap="flat">
                    <a:solidFill>
                      <a:srgbClr val="B1B3B7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23556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0" y="14"/>
                    <a:ext cx="839" cy="0"/>
                  </a:xfrm>
                  <a:prstGeom prst="line">
                    <a:avLst/>
                  </a:prstGeom>
                  <a:noFill/>
                  <a:ln w="279400" cap="flat">
                    <a:solidFill>
                      <a:srgbClr val="B1B3B7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562" name="Group 10"/>
              <p:cNvGrpSpPr>
                <a:grpSpLocks/>
              </p:cNvGrpSpPr>
              <p:nvPr/>
            </p:nvGrpSpPr>
            <p:grpSpPr bwMode="auto">
              <a:xfrm>
                <a:off x="4096" y="22"/>
                <a:ext cx="839" cy="2758"/>
                <a:chOff x="0" y="0"/>
                <a:chExt cx="839" cy="2758"/>
              </a:xfrm>
            </p:grpSpPr>
            <p:sp>
              <p:nvSpPr>
                <p:cNvPr id="23559" name="Line 7"/>
                <p:cNvSpPr>
                  <a:spLocks noChangeShapeType="1"/>
                </p:cNvSpPr>
                <p:nvPr/>
              </p:nvSpPr>
              <p:spPr bwMode="auto">
                <a:xfrm rot="10800000">
                  <a:off x="755" y="0"/>
                  <a:ext cx="0" cy="2753"/>
                </a:xfrm>
                <a:prstGeom prst="line">
                  <a:avLst/>
                </a:prstGeom>
                <a:noFill/>
                <a:ln w="279400" cap="flat">
                  <a:solidFill>
                    <a:srgbClr val="B1B3B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356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2758"/>
                  <a:ext cx="839" cy="0"/>
                </a:xfrm>
                <a:prstGeom prst="line">
                  <a:avLst/>
                </a:prstGeom>
                <a:noFill/>
                <a:ln w="279400" cap="flat">
                  <a:solidFill>
                    <a:srgbClr val="B1B3B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356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14"/>
                  <a:ext cx="839" cy="0"/>
                </a:xfrm>
                <a:prstGeom prst="line">
                  <a:avLst/>
                </a:prstGeom>
                <a:noFill/>
                <a:ln w="279400" cap="flat">
                  <a:solidFill>
                    <a:srgbClr val="B1B3B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4881" y="1398"/>
              <a:ext cx="2990" cy="0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3571" name="Group 19"/>
          <p:cNvGrpSpPr>
            <a:grpSpLocks/>
          </p:cNvGrpSpPr>
          <p:nvPr/>
        </p:nvGrpSpPr>
        <p:grpSpPr bwMode="auto">
          <a:xfrm>
            <a:off x="6578600" y="-2324100"/>
            <a:ext cx="3276600" cy="16256000"/>
            <a:chOff x="0" y="0"/>
            <a:chExt cx="2064" cy="10240"/>
          </a:xfrm>
        </p:grpSpPr>
        <p:pic>
          <p:nvPicPr>
            <p:cNvPr id="2356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0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2048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96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6144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8192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4" name="Group 22"/>
          <p:cNvGrpSpPr>
            <a:grpSpLocks/>
          </p:cNvGrpSpPr>
          <p:nvPr/>
        </p:nvGrpSpPr>
        <p:grpSpPr bwMode="auto">
          <a:xfrm>
            <a:off x="3657600" y="5435600"/>
            <a:ext cx="9131300" cy="3276600"/>
            <a:chOff x="0" y="0"/>
            <a:chExt cx="5752" cy="2064"/>
          </a:xfrm>
        </p:grpSpPr>
        <p:sp>
          <p:nvSpPr>
            <p:cNvPr id="23572" name="AutoShape 20"/>
            <p:cNvSpPr>
              <a:spLocks/>
            </p:cNvSpPr>
            <p:nvPr/>
          </p:nvSpPr>
          <p:spPr bwMode="auto">
            <a:xfrm>
              <a:off x="128" y="96"/>
              <a:ext cx="5496" cy="1712"/>
            </a:xfrm>
            <a:prstGeom prst="roundRect">
              <a:avLst>
                <a:gd name="adj" fmla="val 7009"/>
              </a:avLst>
            </a:prstGeom>
            <a:solidFill>
              <a:srgbClr val="E2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3573" name="Picture 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5" name="Rectangle 23"/>
          <p:cNvSpPr>
            <a:spLocks/>
          </p:cNvSpPr>
          <p:nvPr/>
        </p:nvSpPr>
        <p:spPr bwMode="auto">
          <a:xfrm>
            <a:off x="4043363" y="5973142"/>
            <a:ext cx="801976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1500" dirty="0">
                <a:solidFill>
                  <a:srgbClr val="4460C2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retirement</a:t>
            </a:r>
          </a:p>
        </p:txBody>
      </p:sp>
      <p:sp>
        <p:nvSpPr>
          <p:cNvPr id="23576" name="Rectangle 24"/>
          <p:cNvSpPr>
            <a:spLocks/>
          </p:cNvSpPr>
          <p:nvPr/>
        </p:nvSpPr>
        <p:spPr bwMode="auto">
          <a:xfrm>
            <a:off x="14236700" y="5105400"/>
            <a:ext cx="5116513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7900">
                <a:solidFill>
                  <a:srgbClr val="868889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recognise</a:t>
            </a:r>
          </a:p>
          <a:p>
            <a:pPr algn="l">
              <a:lnSpc>
                <a:spcPct val="120000"/>
              </a:lnSpc>
            </a:pPr>
            <a:r>
              <a:rPr lang="en-US" sz="7900">
                <a:solidFill>
                  <a:srgbClr val="868889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attract</a:t>
            </a:r>
          </a:p>
          <a:p>
            <a:pPr algn="l">
              <a:lnSpc>
                <a:spcPct val="120000"/>
              </a:lnSpc>
            </a:pPr>
            <a:r>
              <a:rPr lang="en-US" sz="7900">
                <a:solidFill>
                  <a:srgbClr val="868889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retain</a:t>
            </a:r>
          </a:p>
        </p:txBody>
      </p: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1"/>
          <p:cNvSpPr>
            <a:spLocks noChangeShapeType="1"/>
          </p:cNvSpPr>
          <p:nvPr/>
        </p:nvSpPr>
        <p:spPr bwMode="auto">
          <a:xfrm>
            <a:off x="-635000" y="7073900"/>
            <a:ext cx="5119688" cy="0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3657600" y="4889500"/>
            <a:ext cx="12700000" cy="4356100"/>
            <a:chOff x="0" y="0"/>
            <a:chExt cx="8000" cy="2744"/>
          </a:xfrm>
        </p:grpSpPr>
        <p:sp>
          <p:nvSpPr>
            <p:cNvPr id="24578" name="AutoShape 2"/>
            <p:cNvSpPr>
              <a:spLocks/>
            </p:cNvSpPr>
            <p:nvPr/>
          </p:nvSpPr>
          <p:spPr bwMode="auto">
            <a:xfrm>
              <a:off x="128" y="96"/>
              <a:ext cx="7744" cy="2392"/>
            </a:xfrm>
            <a:prstGeom prst="roundRect">
              <a:avLst>
                <a:gd name="adj" fmla="val 5014"/>
              </a:avLst>
            </a:prstGeom>
            <a:solidFill>
              <a:srgbClr val="E2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4579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00" cy="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1" name="Rectangle 5"/>
          <p:cNvSpPr>
            <a:spLocks/>
          </p:cNvSpPr>
          <p:nvPr/>
        </p:nvSpPr>
        <p:spPr bwMode="auto">
          <a:xfrm>
            <a:off x="5160963" y="5302250"/>
            <a:ext cx="97155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0000">
                <a:solidFill>
                  <a:srgbClr val="B97B6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hygiene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4597400" y="5213350"/>
            <a:ext cx="1082833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6600">
                <a:solidFill>
                  <a:srgbClr val="9A3D43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not communicated </a:t>
            </a:r>
            <a:br>
              <a:rPr lang="en-US" sz="6600">
                <a:solidFill>
                  <a:srgbClr val="9A3D43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</a:br>
            <a:r>
              <a:rPr lang="en-US" sz="6600">
                <a:solidFill>
                  <a:srgbClr val="9A3D43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- not advertised</a:t>
            </a:r>
          </a:p>
          <a:p>
            <a:pPr algn="l">
              <a:lnSpc>
                <a:spcPct val="120000"/>
              </a:lnSpc>
            </a:pPr>
            <a:r>
              <a:rPr lang="en-US" sz="6600">
                <a:solidFill>
                  <a:srgbClr val="9A3D43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- almost an after thought</a:t>
            </a:r>
          </a:p>
        </p:txBody>
      </p:sp>
    </p:spTree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utoUpdateAnimBg="0"/>
      <p:bldP spid="2458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Line 1"/>
          <p:cNvSpPr>
            <a:spLocks noChangeShapeType="1"/>
          </p:cNvSpPr>
          <p:nvPr/>
        </p:nvSpPr>
        <p:spPr bwMode="auto">
          <a:xfrm>
            <a:off x="4343400" y="9740900"/>
            <a:ext cx="0" cy="4316413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2" name="Rectangle 2"/>
          <p:cNvSpPr>
            <a:spLocks/>
          </p:cNvSpPr>
          <p:nvPr/>
        </p:nvSpPr>
        <p:spPr bwMode="auto">
          <a:xfrm>
            <a:off x="1778000" y="406400"/>
            <a:ext cx="5600700" cy="1132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80000">
                <a:solidFill>
                  <a:srgbClr val="B1B3B7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?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5224463" y="5619750"/>
            <a:ext cx="191643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0000">
                <a:solidFill>
                  <a:srgbClr val="B74850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ABDICATION</a:t>
            </a: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5980113" y="5473700"/>
            <a:ext cx="40846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Gotham Rounded Light" charset="0"/>
                <a:ea typeface="ＭＳ Ｐゴシック" charset="0"/>
                <a:cs typeface="Gotham Rounded Light" charset="0"/>
                <a:sym typeface="Gotham Rounded Light" charset="0"/>
              </a:rPr>
              <a:t>a culture of</a:t>
            </a:r>
          </a:p>
        </p:txBody>
      </p:sp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4343400" y="-5829300"/>
            <a:ext cx="0" cy="9755188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00100" y="2070100"/>
            <a:ext cx="15786100" cy="12534900"/>
            <a:chOff x="800100" y="2070100"/>
            <a:chExt cx="15786100" cy="12534900"/>
          </a:xfrm>
        </p:grpSpPr>
        <p:sp>
          <p:nvSpPr>
            <p:cNvPr id="26625" name="Line 1"/>
            <p:cNvSpPr>
              <a:spLocks noChangeShapeType="1"/>
            </p:cNvSpPr>
            <p:nvPr/>
          </p:nvSpPr>
          <p:spPr bwMode="auto">
            <a:xfrm>
              <a:off x="13195300" y="3427413"/>
              <a:ext cx="0" cy="10531475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6646" name="Group 22"/>
            <p:cNvGrpSpPr>
              <a:grpSpLocks/>
            </p:cNvGrpSpPr>
            <p:nvPr/>
          </p:nvGrpSpPr>
          <p:grpSpPr bwMode="auto">
            <a:xfrm>
              <a:off x="1087438" y="3967163"/>
              <a:ext cx="6710362" cy="7419975"/>
              <a:chOff x="0" y="0"/>
              <a:chExt cx="4226" cy="4674"/>
            </a:xfrm>
          </p:grpSpPr>
          <p:sp>
            <p:nvSpPr>
              <p:cNvPr id="26626" name="Line 2"/>
              <p:cNvSpPr>
                <a:spLocks noChangeShapeType="1"/>
              </p:cNvSpPr>
              <p:nvPr/>
            </p:nvSpPr>
            <p:spPr bwMode="auto">
              <a:xfrm>
                <a:off x="2050" y="0"/>
                <a:ext cx="0" cy="3335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6639" name="Group 15"/>
              <p:cNvGrpSpPr>
                <a:grpSpLocks/>
              </p:cNvGrpSpPr>
              <p:nvPr/>
            </p:nvGrpSpPr>
            <p:grpSpPr bwMode="auto">
              <a:xfrm>
                <a:off x="698" y="532"/>
                <a:ext cx="2704" cy="2704"/>
                <a:chOff x="0" y="0"/>
                <a:chExt cx="2704" cy="2704"/>
              </a:xfrm>
            </p:grpSpPr>
            <p:pic>
              <p:nvPicPr>
                <p:cNvPr id="26627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04" cy="270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65100" dist="38099" dir="5400000" algn="ctr" rotWithShape="0">
                    <a:schemeClr val="bg2">
                      <a:alpha val="5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628" name="Rectangle 4"/>
                <p:cNvSpPr>
                  <a:spLocks/>
                </p:cNvSpPr>
                <p:nvPr/>
              </p:nvSpPr>
              <p:spPr bwMode="auto">
                <a:xfrm>
                  <a:off x="419" y="1896"/>
                  <a:ext cx="1856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>
                      <a:solidFill>
                        <a:srgbClr val="4D4D4D"/>
                      </a:solidFill>
                      <a:latin typeface="Gotham Rounded Light" charset="0"/>
                      <a:ea typeface="ＭＳ Ｐゴシック" charset="0"/>
                      <a:cs typeface="Gotham Rounded Light" charset="0"/>
                      <a:sym typeface="Gotham Rounded Light" charset="0"/>
                    </a:rPr>
                    <a:t>RULES</a:t>
                  </a:r>
                </a:p>
              </p:txBody>
            </p:sp>
            <p:grpSp>
              <p:nvGrpSpPr>
                <p:cNvPr id="26638" name="Group 14"/>
                <p:cNvGrpSpPr>
                  <a:grpSpLocks/>
                </p:cNvGrpSpPr>
                <p:nvPr/>
              </p:nvGrpSpPr>
              <p:grpSpPr bwMode="auto">
                <a:xfrm>
                  <a:off x="640" y="1118"/>
                  <a:ext cx="1423" cy="734"/>
                  <a:chOff x="0" y="0"/>
                  <a:chExt cx="1422" cy="734"/>
                </a:xfrm>
              </p:grpSpPr>
              <p:sp>
                <p:nvSpPr>
                  <p:cNvPr id="2662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422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797979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26630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0" y="90"/>
                    <a:ext cx="1422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797979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2663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0" y="181"/>
                    <a:ext cx="1422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797979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2663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0" y="280"/>
                    <a:ext cx="1422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797979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2663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0" y="370"/>
                    <a:ext cx="1422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797979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2663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0" y="461"/>
                    <a:ext cx="1422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797979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2663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0" y="552"/>
                    <a:ext cx="1422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797979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2663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0" y="643"/>
                    <a:ext cx="1422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797979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2663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0" y="734"/>
                    <a:ext cx="1422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797979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640" name="Rectangle 16"/>
              <p:cNvSpPr>
                <a:spLocks/>
              </p:cNvSpPr>
              <p:nvPr/>
            </p:nvSpPr>
            <p:spPr bwMode="auto">
              <a:xfrm>
                <a:off x="794" y="3304"/>
                <a:ext cx="2634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7700">
                    <a:solidFill>
                      <a:schemeClr val="tx1"/>
                    </a:solidFill>
                    <a:latin typeface="Gotham Rounded Light" charset="0"/>
                    <a:ea typeface="ＭＳ Ｐゴシック" charset="0"/>
                    <a:cs typeface="Gotham Rounded Light" charset="0"/>
                    <a:sym typeface="Gotham Rounded Light" charset="0"/>
                  </a:rPr>
                  <a:t>trustees</a:t>
                </a:r>
              </a:p>
            </p:txBody>
          </p:sp>
          <p:grpSp>
            <p:nvGrpSpPr>
              <p:cNvPr id="26645" name="Group 21"/>
              <p:cNvGrpSpPr>
                <a:grpSpLocks/>
              </p:cNvGrpSpPr>
              <p:nvPr/>
            </p:nvGrpSpPr>
            <p:grpSpPr bwMode="auto">
              <a:xfrm>
                <a:off x="0" y="3989"/>
                <a:ext cx="4226" cy="685"/>
                <a:chOff x="0" y="0"/>
                <a:chExt cx="4226" cy="684"/>
              </a:xfrm>
            </p:grpSpPr>
            <p:sp>
              <p:nvSpPr>
                <p:cNvPr id="2664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045" y="0"/>
                  <a:ext cx="0" cy="378"/>
                </a:xfrm>
                <a:prstGeom prst="line">
                  <a:avLst/>
                </a:prstGeom>
                <a:noFill/>
                <a:ln w="279400" cap="flat">
                  <a:solidFill>
                    <a:srgbClr val="B1B3B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42" name="Line 1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302"/>
                  <a:ext cx="4226" cy="0"/>
                </a:xfrm>
                <a:prstGeom prst="line">
                  <a:avLst/>
                </a:prstGeom>
                <a:noFill/>
                <a:ln w="279400" cap="flat">
                  <a:solidFill>
                    <a:srgbClr val="B1B3B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4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86" y="260"/>
                  <a:ext cx="0" cy="424"/>
                </a:xfrm>
                <a:prstGeom prst="line">
                  <a:avLst/>
                </a:prstGeom>
                <a:noFill/>
                <a:ln w="279400" cap="flat">
                  <a:solidFill>
                    <a:srgbClr val="B1B3B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64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138" y="260"/>
                  <a:ext cx="0" cy="424"/>
                </a:xfrm>
                <a:prstGeom prst="line">
                  <a:avLst/>
                </a:prstGeom>
                <a:noFill/>
                <a:ln w="279400" cap="flat">
                  <a:solidFill>
                    <a:srgbClr val="B1B3B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652" name="Group 28"/>
            <p:cNvGrpSpPr>
              <a:grpSpLocks/>
            </p:cNvGrpSpPr>
            <p:nvPr/>
          </p:nvGrpSpPr>
          <p:grpSpPr bwMode="auto">
            <a:xfrm>
              <a:off x="7467600" y="3454400"/>
              <a:ext cx="9118600" cy="6388100"/>
              <a:chOff x="0" y="0"/>
              <a:chExt cx="5744" cy="4024"/>
            </a:xfrm>
          </p:grpSpPr>
          <p:sp>
            <p:nvSpPr>
              <p:cNvPr id="26647" name="Line 23"/>
              <p:cNvSpPr>
                <a:spLocks noChangeShapeType="1"/>
              </p:cNvSpPr>
              <p:nvPr/>
            </p:nvSpPr>
            <p:spPr bwMode="auto">
              <a:xfrm>
                <a:off x="0" y="0"/>
                <a:ext cx="3696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6650" name="Group 26"/>
              <p:cNvGrpSpPr>
                <a:grpSpLocks/>
              </p:cNvGrpSpPr>
              <p:nvPr/>
            </p:nvGrpSpPr>
            <p:grpSpPr bwMode="auto">
              <a:xfrm>
                <a:off x="1168" y="2520"/>
                <a:ext cx="4704" cy="1760"/>
                <a:chOff x="0" y="0"/>
                <a:chExt cx="4704" cy="1760"/>
              </a:xfrm>
            </p:grpSpPr>
            <p:sp>
              <p:nvSpPr>
                <p:cNvPr id="26648" name="AutoShape 24"/>
                <p:cNvSpPr>
                  <a:spLocks/>
                </p:cNvSpPr>
                <p:nvPr/>
              </p:nvSpPr>
              <p:spPr bwMode="auto">
                <a:xfrm>
                  <a:off x="128" y="96"/>
                  <a:ext cx="4448" cy="1408"/>
                </a:xfrm>
                <a:prstGeom prst="roundRect">
                  <a:avLst>
                    <a:gd name="adj" fmla="val 8519"/>
                  </a:avLst>
                </a:prstGeom>
                <a:solidFill>
                  <a:srgbClr val="E2E3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pic>
              <p:nvPicPr>
                <p:cNvPr id="26649" name="Picture 25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4704" cy="1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6651" name="Rectangle 27"/>
              <p:cNvSpPr>
                <a:spLocks/>
              </p:cNvSpPr>
              <p:nvPr/>
            </p:nvSpPr>
            <p:spPr bwMode="auto">
              <a:xfrm>
                <a:off x="1504" y="2840"/>
                <a:ext cx="4056" cy="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0000">
                    <a:solidFill>
                      <a:srgbClr val="4460C2"/>
                    </a:solidFill>
                    <a:latin typeface="Gotham-Black" charset="0"/>
                    <a:ea typeface="ＭＳ Ｐゴシック" charset="0"/>
                    <a:cs typeface="Gotham-Black" charset="0"/>
                    <a:sym typeface="Gotham-Black" charset="0"/>
                  </a:rPr>
                  <a:t>employers</a:t>
                </a:r>
              </a:p>
            </p:txBody>
          </p:sp>
        </p:grpSp>
        <p:grpSp>
          <p:nvGrpSpPr>
            <p:cNvPr id="26656" name="Group 32"/>
            <p:cNvGrpSpPr>
              <a:grpSpLocks/>
            </p:cNvGrpSpPr>
            <p:nvPr/>
          </p:nvGrpSpPr>
          <p:grpSpPr bwMode="auto">
            <a:xfrm>
              <a:off x="800100" y="2070100"/>
              <a:ext cx="7086600" cy="2794000"/>
              <a:chOff x="0" y="0"/>
              <a:chExt cx="4464" cy="1760"/>
            </a:xfrm>
          </p:grpSpPr>
          <p:sp>
            <p:nvSpPr>
              <p:cNvPr id="26654" name="AutoShape 30"/>
              <p:cNvSpPr>
                <a:spLocks/>
              </p:cNvSpPr>
              <p:nvPr/>
            </p:nvSpPr>
            <p:spPr bwMode="auto">
              <a:xfrm>
                <a:off x="128" y="96"/>
                <a:ext cx="4208" cy="1408"/>
              </a:xfrm>
              <a:prstGeom prst="roundRect">
                <a:avLst>
                  <a:gd name="adj" fmla="val 8519"/>
                </a:avLst>
              </a:prstGeom>
              <a:solidFill>
                <a:srgbClr val="E2E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6655" name="Picture 31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464" cy="1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657" name="Rectangle 33"/>
            <p:cNvSpPr>
              <a:spLocks/>
            </p:cNvSpPr>
            <p:nvPr/>
          </p:nvSpPr>
          <p:spPr bwMode="auto">
            <a:xfrm>
              <a:off x="2368550" y="2374900"/>
              <a:ext cx="371475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900">
                  <a:solidFill>
                    <a:srgbClr val="4460C2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fund</a:t>
              </a:r>
            </a:p>
          </p:txBody>
        </p:sp>
        <p:grpSp>
          <p:nvGrpSpPr>
            <p:cNvPr id="26660" name="Group 36"/>
            <p:cNvGrpSpPr>
              <a:grpSpLocks/>
            </p:cNvGrpSpPr>
            <p:nvPr/>
          </p:nvGrpSpPr>
          <p:grpSpPr bwMode="auto">
            <a:xfrm>
              <a:off x="1130300" y="11353800"/>
              <a:ext cx="6616700" cy="3251200"/>
              <a:chOff x="0" y="0"/>
              <a:chExt cx="4168" cy="2048"/>
            </a:xfrm>
          </p:grpSpPr>
          <p:pic>
            <p:nvPicPr>
              <p:cNvPr id="26658" name="Picture 3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048" cy="2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9" name="Picture 3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0" y="0"/>
                <a:ext cx="2048" cy="2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661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2588" y="4826000"/>
              <a:ext cx="2755900" cy="275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Line 1"/>
          <p:cNvSpPr>
            <a:spLocks noChangeShapeType="1"/>
          </p:cNvSpPr>
          <p:nvPr/>
        </p:nvSpPr>
        <p:spPr bwMode="auto">
          <a:xfrm>
            <a:off x="13195300" y="-914400"/>
            <a:ext cx="0" cy="2698750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61" name="Group 13"/>
          <p:cNvGrpSpPr>
            <a:grpSpLocks/>
          </p:cNvGrpSpPr>
          <p:nvPr/>
        </p:nvGrpSpPr>
        <p:grpSpPr bwMode="auto">
          <a:xfrm>
            <a:off x="3341688" y="2343150"/>
            <a:ext cx="7791450" cy="8166100"/>
            <a:chOff x="0" y="0"/>
            <a:chExt cx="4907" cy="5144"/>
          </a:xfrm>
        </p:grpSpPr>
        <p:sp>
          <p:nvSpPr>
            <p:cNvPr id="27650" name="Line 2"/>
            <p:cNvSpPr>
              <a:spLocks noChangeShapeType="1"/>
            </p:cNvSpPr>
            <p:nvPr/>
          </p:nvSpPr>
          <p:spPr bwMode="auto">
            <a:xfrm>
              <a:off x="2126" y="0"/>
              <a:ext cx="0" cy="2886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51" name="Line 3"/>
            <p:cNvSpPr>
              <a:spLocks noChangeShapeType="1"/>
            </p:cNvSpPr>
            <p:nvPr/>
          </p:nvSpPr>
          <p:spPr bwMode="auto">
            <a:xfrm rot="10800000" flipH="1">
              <a:off x="2033" y="0"/>
              <a:ext cx="2874" cy="0"/>
            </a:xfrm>
            <a:prstGeom prst="line">
              <a:avLst/>
            </a:prstGeom>
            <a:noFill/>
            <a:ln w="279400" cap="flat">
              <a:solidFill>
                <a:srgbClr val="B1B3B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7655" name="Group 7"/>
            <p:cNvGrpSpPr>
              <a:grpSpLocks/>
            </p:cNvGrpSpPr>
            <p:nvPr/>
          </p:nvGrpSpPr>
          <p:grpSpPr bwMode="auto">
            <a:xfrm>
              <a:off x="3" y="2738"/>
              <a:ext cx="4304" cy="840"/>
              <a:chOff x="0" y="0"/>
              <a:chExt cx="4303" cy="839"/>
            </a:xfrm>
          </p:grpSpPr>
          <p:sp>
            <p:nvSpPr>
              <p:cNvPr id="27652" name="Line 4"/>
              <p:cNvSpPr>
                <a:spLocks noChangeShapeType="1"/>
              </p:cNvSpPr>
              <p:nvPr/>
            </p:nvSpPr>
            <p:spPr bwMode="auto">
              <a:xfrm rot="10800000">
                <a:off x="0" y="83"/>
                <a:ext cx="4303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53" name="Line 5"/>
              <p:cNvSpPr>
                <a:spLocks noChangeShapeType="1"/>
              </p:cNvSpPr>
              <p:nvPr/>
            </p:nvSpPr>
            <p:spPr bwMode="auto">
              <a:xfrm>
                <a:off x="4212" y="0"/>
                <a:ext cx="0" cy="839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54" name="Line 6"/>
              <p:cNvSpPr>
                <a:spLocks noChangeShapeType="1"/>
              </p:cNvSpPr>
              <p:nvPr/>
            </p:nvSpPr>
            <p:spPr bwMode="auto">
              <a:xfrm>
                <a:off x="28" y="0"/>
                <a:ext cx="0" cy="839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7659" name="Group 11"/>
            <p:cNvGrpSpPr>
              <a:grpSpLocks/>
            </p:cNvGrpSpPr>
            <p:nvPr/>
          </p:nvGrpSpPr>
          <p:grpSpPr bwMode="auto">
            <a:xfrm rot="-5400000">
              <a:off x="1731" y="2572"/>
              <a:ext cx="841" cy="4303"/>
              <a:chOff x="0" y="0"/>
              <a:chExt cx="840" cy="4303"/>
            </a:xfrm>
          </p:grpSpPr>
          <p:sp>
            <p:nvSpPr>
              <p:cNvPr id="27656" name="Line 8"/>
              <p:cNvSpPr>
                <a:spLocks noChangeShapeType="1"/>
              </p:cNvSpPr>
              <p:nvPr/>
            </p:nvSpPr>
            <p:spPr bwMode="auto">
              <a:xfrm rot="10800000">
                <a:off x="83" y="0"/>
                <a:ext cx="0" cy="4303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57" name="Line 9"/>
              <p:cNvSpPr>
                <a:spLocks noChangeShapeType="1"/>
              </p:cNvSpPr>
              <p:nvPr/>
            </p:nvSpPr>
            <p:spPr bwMode="auto">
              <a:xfrm>
                <a:off x="0" y="4220"/>
                <a:ext cx="839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58" name="Line 10"/>
              <p:cNvSpPr>
                <a:spLocks noChangeShapeType="1"/>
              </p:cNvSpPr>
              <p:nvPr/>
            </p:nvSpPr>
            <p:spPr bwMode="auto">
              <a:xfrm>
                <a:off x="0" y="28"/>
                <a:ext cx="840" cy="0"/>
              </a:xfrm>
              <a:prstGeom prst="line">
                <a:avLst/>
              </a:prstGeom>
              <a:noFill/>
              <a:ln w="279400" cap="flat">
                <a:solidFill>
                  <a:srgbClr val="B1B3B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7660" name="Rectangle 12"/>
            <p:cNvSpPr>
              <a:spLocks/>
            </p:cNvSpPr>
            <p:nvPr/>
          </p:nvSpPr>
          <p:spPr bwMode="auto">
            <a:xfrm>
              <a:off x="200" y="3691"/>
              <a:ext cx="3884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434446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EXPECTATIONS</a:t>
              </a:r>
            </a:p>
          </p:txBody>
        </p:sp>
      </p:grpSp>
      <p:grpSp>
        <p:nvGrpSpPr>
          <p:cNvPr id="27665" name="Group 17"/>
          <p:cNvGrpSpPr>
            <a:grpSpLocks/>
          </p:cNvGrpSpPr>
          <p:nvPr/>
        </p:nvGrpSpPr>
        <p:grpSpPr bwMode="auto">
          <a:xfrm>
            <a:off x="13881100" y="5308600"/>
            <a:ext cx="7962900" cy="6678613"/>
            <a:chOff x="0" y="0"/>
            <a:chExt cx="5016" cy="4207"/>
          </a:xfrm>
        </p:grpSpPr>
        <p:pic>
          <p:nvPicPr>
            <p:cNvPr id="27662" name="Picture 1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016" cy="2880"/>
            </a:xfrm>
            <a:prstGeom prst="rect">
              <a:avLst/>
            </a:prstGeom>
            <a:noFill/>
            <a:ln>
              <a:noFill/>
            </a:ln>
            <a:effectLst>
              <a:outerShdw blurRad="368300" dist="12700" dir="2700000" algn="ctr" rotWithShape="0">
                <a:schemeClr val="bg2">
                  <a:alpha val="3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3" name="Rectangle 15"/>
            <p:cNvSpPr>
              <a:spLocks/>
            </p:cNvSpPr>
            <p:nvPr/>
          </p:nvSpPr>
          <p:spPr bwMode="auto">
            <a:xfrm>
              <a:off x="1292" y="944"/>
              <a:ext cx="2771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434446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they</a:t>
              </a:r>
              <a:r>
                <a:rPr lang="ja-JP" altLang="en-US">
                  <a:solidFill>
                    <a:srgbClr val="434446"/>
                  </a:solidFill>
                  <a:latin typeface="Arial"/>
                  <a:ea typeface="ＭＳ Ｐゴシック" charset="0"/>
                  <a:cs typeface="Gotham-Black" charset="0"/>
                  <a:sym typeface="Gotham-Black" charset="0"/>
                </a:rPr>
                <a:t>’</a:t>
              </a:r>
              <a:r>
                <a:rPr lang="en-US">
                  <a:solidFill>
                    <a:srgbClr val="434446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ll take</a:t>
              </a:r>
            </a:p>
            <a:p>
              <a:r>
                <a:rPr lang="en-US">
                  <a:solidFill>
                    <a:srgbClr val="434446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care of me</a:t>
              </a:r>
            </a:p>
          </p:txBody>
        </p:sp>
        <p:pic>
          <p:nvPicPr>
            <p:cNvPr id="27664" name="Picture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2958">
              <a:off x="2110" y="2772"/>
              <a:ext cx="1072" cy="1280"/>
            </a:xfrm>
            <a:prstGeom prst="rect">
              <a:avLst/>
            </a:prstGeom>
            <a:noFill/>
            <a:ln>
              <a:noFill/>
            </a:ln>
            <a:effectLst>
              <a:outerShdw blurRad="368300" dist="12700" dir="2700000" algn="ctr" rotWithShape="0">
                <a:schemeClr val="bg2">
                  <a:alpha val="3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8" name="Group 20"/>
          <p:cNvGrpSpPr>
            <a:grpSpLocks/>
          </p:cNvGrpSpPr>
          <p:nvPr/>
        </p:nvGrpSpPr>
        <p:grpSpPr bwMode="auto">
          <a:xfrm>
            <a:off x="19570700" y="8153400"/>
            <a:ext cx="4965700" cy="4559300"/>
            <a:chOff x="0" y="0"/>
            <a:chExt cx="3128" cy="2872"/>
          </a:xfrm>
        </p:grpSpPr>
        <p:pic>
          <p:nvPicPr>
            <p:cNvPr id="27666" name="Picture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8" cy="2872"/>
            </a:xfrm>
            <a:prstGeom prst="rect">
              <a:avLst/>
            </a:prstGeom>
            <a:noFill/>
            <a:ln>
              <a:noFill/>
            </a:ln>
            <a:effectLst>
              <a:outerShdw blurRad="368300" dist="12700" dir="2700000" algn="ctr" rotWithShape="0">
                <a:schemeClr val="bg2">
                  <a:alpha val="3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7" name="Rectangle 19"/>
            <p:cNvSpPr>
              <a:spLocks/>
            </p:cNvSpPr>
            <p:nvPr/>
          </p:nvSpPr>
          <p:spPr bwMode="auto">
            <a:xfrm>
              <a:off x="1001" y="696"/>
              <a:ext cx="1123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8700">
                  <a:solidFill>
                    <a:srgbClr val="434446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DB</a:t>
              </a:r>
            </a:p>
          </p:txBody>
        </p:sp>
      </p:grpSp>
      <p:grpSp>
        <p:nvGrpSpPr>
          <p:cNvPr id="27671" name="Group 23"/>
          <p:cNvGrpSpPr>
            <a:grpSpLocks/>
          </p:cNvGrpSpPr>
          <p:nvPr/>
        </p:nvGrpSpPr>
        <p:grpSpPr bwMode="auto">
          <a:xfrm>
            <a:off x="1130300" y="-2171700"/>
            <a:ext cx="6616700" cy="3251200"/>
            <a:chOff x="0" y="0"/>
            <a:chExt cx="4168" cy="2048"/>
          </a:xfrm>
        </p:grpSpPr>
        <p:pic>
          <p:nvPicPr>
            <p:cNvPr id="27669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0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" y="0"/>
              <a:ext cx="204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4" name="Group 26"/>
          <p:cNvGrpSpPr>
            <a:grpSpLocks/>
          </p:cNvGrpSpPr>
          <p:nvPr/>
        </p:nvGrpSpPr>
        <p:grpSpPr bwMode="auto">
          <a:xfrm>
            <a:off x="9664700" y="901700"/>
            <a:ext cx="7086600" cy="2794000"/>
            <a:chOff x="0" y="0"/>
            <a:chExt cx="4464" cy="1760"/>
          </a:xfrm>
        </p:grpSpPr>
        <p:sp>
          <p:nvSpPr>
            <p:cNvPr id="27672" name="AutoShape 24"/>
            <p:cNvSpPr>
              <a:spLocks/>
            </p:cNvSpPr>
            <p:nvPr/>
          </p:nvSpPr>
          <p:spPr bwMode="auto">
            <a:xfrm>
              <a:off x="128" y="96"/>
              <a:ext cx="4208" cy="1408"/>
            </a:xfrm>
            <a:prstGeom prst="roundRect">
              <a:avLst>
                <a:gd name="adj" fmla="val 8519"/>
              </a:avLst>
            </a:prstGeom>
            <a:solidFill>
              <a:srgbClr val="E2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7673" name="Picture 25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64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75" name="Rectangle 27"/>
          <p:cNvSpPr>
            <a:spLocks/>
          </p:cNvSpPr>
          <p:nvPr/>
        </p:nvSpPr>
        <p:spPr bwMode="auto">
          <a:xfrm>
            <a:off x="10068685" y="1380292"/>
            <a:ext cx="627228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8800" dirty="0">
                <a:solidFill>
                  <a:srgbClr val="965058"/>
                </a:solidFill>
                <a:latin typeface="Gotham-Black" charset="0"/>
                <a:ea typeface="ＭＳ Ｐゴシック" charset="0"/>
                <a:cs typeface="Gotham-Black" charset="0"/>
                <a:sym typeface="Gotham-Black" charset="0"/>
              </a:rPr>
              <a:t>employees</a:t>
            </a:r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6718300" y="10401300"/>
            <a:ext cx="0" cy="4581525"/>
          </a:xfrm>
          <a:prstGeom prst="line">
            <a:avLst/>
          </a:prstGeom>
          <a:noFill/>
          <a:ln w="279400" cap="flat">
            <a:solidFill>
              <a:srgbClr val="B1B3B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79" name="Group 31"/>
          <p:cNvGrpSpPr>
            <a:grpSpLocks/>
          </p:cNvGrpSpPr>
          <p:nvPr/>
        </p:nvGrpSpPr>
        <p:grpSpPr bwMode="auto">
          <a:xfrm>
            <a:off x="11366500" y="8648700"/>
            <a:ext cx="5791200" cy="4559300"/>
            <a:chOff x="0" y="0"/>
            <a:chExt cx="3648" cy="2872"/>
          </a:xfrm>
        </p:grpSpPr>
        <p:pic>
          <p:nvPicPr>
            <p:cNvPr id="27677" name="Picture 2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48" cy="2872"/>
            </a:xfrm>
            <a:prstGeom prst="rect">
              <a:avLst/>
            </a:prstGeom>
            <a:noFill/>
            <a:ln>
              <a:noFill/>
            </a:ln>
            <a:effectLst>
              <a:outerShdw blurRad="368300" dist="12700" dir="2700000" algn="ctr" rotWithShape="0">
                <a:schemeClr val="bg2">
                  <a:alpha val="3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8" name="Rectangle 30"/>
            <p:cNvSpPr>
              <a:spLocks/>
            </p:cNvSpPr>
            <p:nvPr/>
          </p:nvSpPr>
          <p:spPr bwMode="auto">
            <a:xfrm>
              <a:off x="917" y="536"/>
              <a:ext cx="20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800">
                  <a:solidFill>
                    <a:srgbClr val="434446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50%</a:t>
              </a:r>
            </a:p>
          </p:txBody>
        </p:sp>
      </p:grpSp>
      <p:grpSp>
        <p:nvGrpSpPr>
          <p:cNvPr id="27683" name="Group 35"/>
          <p:cNvGrpSpPr>
            <a:grpSpLocks/>
          </p:cNvGrpSpPr>
          <p:nvPr/>
        </p:nvGrpSpPr>
        <p:grpSpPr bwMode="auto">
          <a:xfrm rot="-1260000">
            <a:off x="468866" y="6296311"/>
            <a:ext cx="14636753" cy="2625725"/>
            <a:chOff x="105" y="-10"/>
            <a:chExt cx="9220" cy="1654"/>
          </a:xfrm>
        </p:grpSpPr>
        <p:sp>
          <p:nvSpPr>
            <p:cNvPr id="27680" name="Line 32"/>
            <p:cNvSpPr>
              <a:spLocks noChangeShapeType="1"/>
            </p:cNvSpPr>
            <p:nvPr/>
          </p:nvSpPr>
          <p:spPr bwMode="auto">
            <a:xfrm rot="10800000" flipH="1">
              <a:off x="105" y="198"/>
              <a:ext cx="8368" cy="32"/>
            </a:xfrm>
            <a:prstGeom prst="line">
              <a:avLst/>
            </a:prstGeom>
            <a:noFill/>
            <a:ln w="279400" cap="flat">
              <a:solidFill>
                <a:srgbClr val="B8475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81" name="Line 33"/>
            <p:cNvSpPr>
              <a:spLocks noChangeShapeType="1"/>
            </p:cNvSpPr>
            <p:nvPr/>
          </p:nvSpPr>
          <p:spPr bwMode="auto">
            <a:xfrm rot="10800000" flipH="1">
              <a:off x="134" y="1615"/>
              <a:ext cx="8449" cy="29"/>
            </a:xfrm>
            <a:prstGeom prst="line">
              <a:avLst/>
            </a:prstGeom>
            <a:noFill/>
            <a:ln w="279400" cap="flat">
              <a:solidFill>
                <a:srgbClr val="B8475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82" name="Rectangle 34"/>
            <p:cNvSpPr>
              <a:spLocks/>
            </p:cNvSpPr>
            <p:nvPr/>
          </p:nvSpPr>
          <p:spPr bwMode="auto">
            <a:xfrm>
              <a:off x="493" y="-10"/>
              <a:ext cx="8832" cy="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6100" dirty="0">
                  <a:solidFill>
                    <a:srgbClr val="B84757"/>
                  </a:solidFill>
                  <a:latin typeface="Gotham-Black" charset="0"/>
                  <a:ea typeface="ＭＳ Ｐゴシック" charset="0"/>
                  <a:cs typeface="Gotham-Black" charset="0"/>
                  <a:sym typeface="Gotham-Black" charset="0"/>
                </a:rPr>
                <a:t>REALISTIC?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 copy">
  <a:themeElements>
    <a:clrScheme name="">
      <a:dk1>
        <a:srgbClr val="000000"/>
      </a:dk1>
      <a:lt1>
        <a:srgbClr val="CBCBCB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E2E2E2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copy 1">
  <a:themeElements>
    <a:clrScheme name="">
      <a:dk1>
        <a:srgbClr val="000000"/>
      </a:dk1>
      <a:lt1>
        <a:srgbClr val="CBCBCB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E2E2E2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712C83CC08249A22F52ECB9D728D3" ma:contentTypeVersion="1" ma:contentTypeDescription="Create a new document." ma:contentTypeScope="" ma:versionID="c2ba3642ac8461c25135d17b1cbea04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BAE6F7B-4235-4545-8CEB-4179A3C63ACA}"/>
</file>

<file path=customXml/itemProps2.xml><?xml version="1.0" encoding="utf-8"?>
<ds:datastoreItem xmlns:ds="http://schemas.openxmlformats.org/officeDocument/2006/customXml" ds:itemID="{E1A5F2A0-38A2-4F7E-979D-B5DA2C392144}"/>
</file>

<file path=customXml/itemProps3.xml><?xml version="1.0" encoding="utf-8"?>
<ds:datastoreItem xmlns:ds="http://schemas.openxmlformats.org/officeDocument/2006/customXml" ds:itemID="{FE75A85E-5526-487C-84F8-87C977827ECA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Pages>0</Pages>
  <Words>350</Words>
  <Characters>0</Characters>
  <Application>Microsoft Macintosh PowerPoint</Application>
  <PresentationFormat>Custom</PresentationFormat>
  <Lines>0</Lines>
  <Paragraphs>162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31</vt:i4>
      </vt:variant>
    </vt:vector>
  </HeadingPairs>
  <TitlesOfParts>
    <vt:vector size="54" baseType="lpstr">
      <vt:lpstr>Gill Sans</vt:lpstr>
      <vt:lpstr>ヒラギノ角ゴ ProN W3</vt:lpstr>
      <vt:lpstr>Gotham Rounded Light</vt:lpstr>
      <vt:lpstr>Helvetica</vt:lpstr>
      <vt:lpstr>Gotham-Black</vt:lpstr>
      <vt:lpstr>Gotham Rounded Book</vt:lpstr>
      <vt:lpstr>Gotham Rounded Medium</vt:lpstr>
      <vt:lpstr>Blank copy</vt:lpstr>
      <vt:lpstr>Blank copy 1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Bullets</vt:lpstr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Paul Tomes</cp:lastModifiedBy>
  <cp:revision>3</cp:revision>
  <dcterms:modified xsi:type="dcterms:W3CDTF">2013-05-17T14:36:45Z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0x010100D0E712C83CC08249A22F52ECB9D728D3</vt:lpwstr>
  </property>
  <property fmtid="{D5CDD505-2E9C-101B-9397-08002B2CF9AE}" pid="3" name="Order">
    <vt:r8>2900</vt:r8>
  </property>
</Properties>
</file>