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5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.xml" ContentType="application/vnd.openxmlformats-officedocument.theme+xml"/>
  <Override PartName="/ppt/theme/theme16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7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1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56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64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26" Type="http://schemas.openxmlformats.org/officeDocument/2006/relationships/slide" Target="slides/slide11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34" Type="http://schemas.openxmlformats.org/officeDocument/2006/relationships/slide" Target="slides/slide19.xml"/><Relationship Id="rId21" Type="http://schemas.openxmlformats.org/officeDocument/2006/relationships/slide" Target="slides/slide6.xml"/><Relationship Id="rId63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6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53" Type="http://schemas.openxmlformats.org/officeDocument/2006/relationships/slide" Target="slides/slide38.xml"/><Relationship Id="rId58" Type="http://schemas.openxmlformats.org/officeDocument/2006/relationships/presProps" Target="presProps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24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56" Type="http://schemas.openxmlformats.org/officeDocument/2006/relationships/notesMaster" Target="notesMasters/notesMaster1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64" Type="http://schemas.openxmlformats.org/officeDocument/2006/relationships/customXml" Target="../customXml/item3.xml"/><Relationship Id="rId51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7" Type="http://schemas.openxmlformats.org/officeDocument/2006/relationships/slide" Target="slides/slide2.xml"/><Relationship Id="rId59" Type="http://schemas.openxmlformats.org/officeDocument/2006/relationships/viewProps" Target="viewProps.xml"/><Relationship Id="rId46" Type="http://schemas.openxmlformats.org/officeDocument/2006/relationships/slide" Target="slides/slide31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5" Type="http://schemas.openxmlformats.org/officeDocument/2006/relationships/slide" Target="slides/slide10.xml"/><Relationship Id="rId12" Type="http://schemas.openxmlformats.org/officeDocument/2006/relationships/slideMaster" Target="slideMasters/slideMaster12.xml"/><Relationship Id="rId54" Type="http://schemas.openxmlformats.org/officeDocument/2006/relationships/slide" Target="slides/slide39.xml"/><Relationship Id="rId41" Type="http://schemas.openxmlformats.org/officeDocument/2006/relationships/slide" Target="slides/slide26.xml"/><Relationship Id="rId20" Type="http://schemas.openxmlformats.org/officeDocument/2006/relationships/slide" Target="slides/slide5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57" Type="http://schemas.openxmlformats.org/officeDocument/2006/relationships/printerSettings" Target="printerSettings/printerSettings1.bin"/><Relationship Id="rId49" Type="http://schemas.openxmlformats.org/officeDocument/2006/relationships/slide" Target="slides/slide34.xml"/><Relationship Id="rId36" Type="http://schemas.openxmlformats.org/officeDocument/2006/relationships/slide" Target="slides/slide2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52" Type="http://schemas.openxmlformats.org/officeDocument/2006/relationships/slide" Target="slides/slide37.xml"/><Relationship Id="rId44" Type="http://schemas.openxmlformats.org/officeDocument/2006/relationships/slide" Target="slides/slide29.xml"/><Relationship Id="rId31" Type="http://schemas.openxmlformats.org/officeDocument/2006/relationships/slide" Target="slides/slide16.xml"/><Relationship Id="rId60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410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33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714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2870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252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467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12353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778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292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4328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025026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9593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98281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970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278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0083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5066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9569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0710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1118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76183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606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00193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23301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10501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963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74311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828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2609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819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503773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1681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6467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786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62342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8820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6539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4040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73211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5853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44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98142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4120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8420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035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5006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553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44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96680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02030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710482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948540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414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1301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127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45300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595724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724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4595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504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4451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495270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0135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40706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5078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3586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1775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6207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060662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8146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5041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02727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1435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89908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915573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606631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1914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3760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3760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363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2345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884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826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789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707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231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296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413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553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50390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050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138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927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33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0195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99813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64977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275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468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262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114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65043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1586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133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519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4561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8727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72003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32610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736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2298700"/>
            <a:ext cx="5226050" cy="6350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298700"/>
            <a:ext cx="15525750" cy="6350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272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824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880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0967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198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710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5640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166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6436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7207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0215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0944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40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61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8466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17376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2302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212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802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4988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9199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4899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95781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667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34299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21650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07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84683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88755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7032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44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906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86521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7147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60152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831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6517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6314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020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050571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8714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260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935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3526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04363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451596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747128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639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3611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573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34772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51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109879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284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846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72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37622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397684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11372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21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55600"/>
            <a:ext cx="5486400" cy="11896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55600"/>
            <a:ext cx="16306800" cy="1189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53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406400" y="431800"/>
            <a:ext cx="23558500" cy="13106400"/>
            <a:chOff x="0" y="0"/>
            <a:chExt cx="14840" cy="8256"/>
          </a:xfrm>
        </p:grpSpPr>
        <p:sp>
          <p:nvSpPr>
            <p:cNvPr id="1027" name="Rectangle 1"/>
            <p:cNvSpPr>
              <a:spLocks/>
            </p:cNvSpPr>
            <p:nvPr/>
          </p:nvSpPr>
          <p:spPr bwMode="auto">
            <a:xfrm>
              <a:off x="128" y="96"/>
              <a:ext cx="14584" cy="7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8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840" cy="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84200" y="3898900"/>
            <a:ext cx="93599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1778000"/>
            <a:ext cx="20904200" cy="101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020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02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4178300"/>
            <a:ext cx="20904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355600"/>
            <a:ext cx="19405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microsoft.com/office/2007/relationships/media" Target="file://localhost/Users/paultomes/Documents/Pitch/client%20files/Sanlam%20Group/Sanlam%20Symposium%202013/DvZ.ppt_media/Sanlam_SS_female-2.mov" TargetMode="External"/><Relationship Id="rId2" Type="http://schemas.openxmlformats.org/officeDocument/2006/relationships/audio" Target="file://localhost/Users/paultomes/Documents/Pitch/client%20files/Sanlam%20Group/Sanlam%20Symposium%202013/DvZ.ppt_media/Sanlam_SS_female-2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microsoft.com/office/2007/relationships/media" Target="file://localhost/Users/paultomes/Documents/Pitch/client%20files/Sanlam%20Group/Sanlam%20Symposium%202013/DvZ.ppt_media/Sanlam_KT_female-2.mov" TargetMode="External"/><Relationship Id="rId2" Type="http://schemas.openxmlformats.org/officeDocument/2006/relationships/audio" Target="file://localhost/Users/paultomes/Documents/Pitch/client%20files/Sanlam%20Group/Sanlam%20Symposium%202013/DvZ.ppt_media/Sanlam_KT_female-2.mov" TargetMode="External"/></Relationships>
</file>

<file path=ppt/slides/_rels/slide1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4" Target="../media/image15.png" Type="http://schemas.openxmlformats.org/officeDocument/2006/relationships/image"/><Relationship Id="rId5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4" Target="../media/image20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4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9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4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3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3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4" Target="../media/image27.png" Type="http://schemas.openxmlformats.org/officeDocument/2006/relationships/image"/><Relationship Id="rId5" Target="../media/image29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microsoft.com/office/2007/relationships/media" Target="file://localhost/Users/paultomes/Documents/Pitch/client%20files/Sanlam%20Group/Sanlam%20Symposium%202013/DvZ.ppt_media/Sanlam_KM_female-2.mov" TargetMode="External"/><Relationship Id="rId2" Type="http://schemas.openxmlformats.org/officeDocument/2006/relationships/audio" Target="file://localhost/Users/paultomes/Documents/Pitch/client%20files/Sanlam%20Group/Sanlam%20Symposium%202013/DvZ.ppt_media/Sanlam_KM_female-2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30213"/>
            <a:ext cx="22618700" cy="128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5446713" y="6838950"/>
            <a:ext cx="1337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3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Danie van Zyl</a:t>
            </a: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0363200" y="1576388"/>
            <a:ext cx="16492538" cy="1879600"/>
            <a:chOff x="0" y="0"/>
            <a:chExt cx="10389" cy="1184"/>
          </a:xfrm>
        </p:grpSpPr>
        <p:pic>
          <p:nvPicPr>
            <p:cNvPr id="17414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" y="0"/>
              <a:ext cx="652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Rectangle 4"/>
            <p:cNvSpPr>
              <a:spLocks/>
            </p:cNvSpPr>
            <p:nvPr/>
          </p:nvSpPr>
          <p:spPr bwMode="auto">
            <a:xfrm>
              <a:off x="0" y="190"/>
              <a:ext cx="103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day one of retirement </a:t>
              </a:r>
            </a:p>
          </p:txBody>
        </p:sp>
      </p:grp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4914900" y="6372225"/>
            <a:ext cx="0" cy="17113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419100" y="381000"/>
            <a:ext cx="23634700" cy="12890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4330700" y="4913313"/>
            <a:ext cx="157226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7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 I didn</a:t>
            </a:r>
            <a:r>
              <a:rPr lang="ja-JP" altLang="en-US" sz="9700">
                <a:solidFill>
                  <a:srgbClr val="FFFFFF"/>
                </a:solidFill>
                <a:latin typeface="Arial" charset="0"/>
                <a:ea typeface="ＭＳ Ｐゴシック" charset="0"/>
                <a:sym typeface="Gotham Rounded Medium" charset="0"/>
              </a:rPr>
              <a:t>’</a:t>
            </a:r>
            <a:r>
              <a:rPr lang="en-US" altLang="ja-JP" sz="9700">
                <a:solidFill>
                  <a:srgbClr val="FFFFFF"/>
                </a:solidFill>
                <a:latin typeface="Gotham Rounded Medium" charset="0"/>
                <a:ea typeface="Gotham Rounded Medium" charset="0"/>
                <a:cs typeface="Gotham Rounded Medium" charset="0"/>
                <a:sym typeface="Gotham Rounded Medium" charset="0"/>
              </a:rPr>
              <a:t>t really get any advice ... I just had</a:t>
            </a:r>
            <a:br>
              <a:rPr lang="en-US" altLang="ja-JP" sz="9700">
                <a:solidFill>
                  <a:srgbClr val="FFFFFF"/>
                </a:solidFill>
                <a:latin typeface="Gotham Rounded Medium" charset="0"/>
                <a:ea typeface="Gotham Rounded Medium" charset="0"/>
                <a:cs typeface="Gotham Rounded Medium" charset="0"/>
                <a:sym typeface="Gotham Rounded Medium" charset="0"/>
              </a:rPr>
            </a:br>
            <a:r>
              <a:rPr lang="en-US" altLang="ja-JP" sz="9700">
                <a:solidFill>
                  <a:srgbClr val="FFFFFF"/>
                </a:solidFill>
                <a:latin typeface="Gotham Rounded Medium" charset="0"/>
                <a:ea typeface="Gotham Rounded Medium" charset="0"/>
                <a:cs typeface="Gotham Rounded Medium" charset="0"/>
                <a:sym typeface="Gotham Rounded Medium" charset="0"/>
              </a:rPr>
              <a:t>to tick the box</a:t>
            </a:r>
            <a:endParaRPr lang="en-US" sz="9700">
              <a:solidFill>
                <a:srgbClr val="FFFFFF"/>
              </a:solidFill>
              <a:latin typeface="Gotham Rounded Medium" charset="0"/>
              <a:ea typeface="Gotham Rounded Medium" charset="0"/>
              <a:cs typeface="Gotham Rounded Medium" charset="0"/>
              <a:sym typeface="Gotham Rounded Medium" charset="0"/>
            </a:endParaRP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4270375" y="5273675"/>
            <a:ext cx="796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0000">
                <a:solidFill>
                  <a:srgbClr val="FFFFFF"/>
                </a:solidFill>
                <a:latin typeface="Arial" charset="0"/>
                <a:ea typeface="ＭＳ Ｐゴシック" charset="0"/>
                <a:sym typeface="Gotham Rounded Medium" charset="0"/>
              </a:rPr>
              <a:t>‘</a:t>
            </a:r>
            <a:endParaRPr lang="en-US" sz="20000">
              <a:solidFill>
                <a:srgbClr val="FFFFFF"/>
              </a:solidFill>
              <a:latin typeface="Gotham Rounded Medium" charset="0"/>
              <a:ea typeface="ＭＳ Ｐゴシック" charset="0"/>
              <a:sym typeface="Gotham Rounded Medium" charset="0"/>
            </a:endParaRPr>
          </a:p>
        </p:txBody>
      </p:sp>
      <p:sp>
        <p:nvSpPr>
          <p:cNvPr id="28677" name="Rectangle 4"/>
          <p:cNvSpPr>
            <a:spLocks/>
          </p:cNvSpPr>
          <p:nvPr/>
        </p:nvSpPr>
        <p:spPr bwMode="auto">
          <a:xfrm>
            <a:off x="17005300" y="8370888"/>
            <a:ext cx="796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0000">
                <a:solidFill>
                  <a:srgbClr val="FFFFFF"/>
                </a:solidFill>
                <a:latin typeface="Arial" charset="0"/>
                <a:ea typeface="ＭＳ Ｐゴシック" charset="0"/>
                <a:sym typeface="Gotham Rounded Medium" charset="0"/>
              </a:rPr>
              <a:t>’</a:t>
            </a:r>
            <a:endParaRPr lang="en-US" sz="20000">
              <a:solidFill>
                <a:srgbClr val="FFFFFF"/>
              </a:solidFill>
              <a:latin typeface="Gotham Rounded Medium" charset="0"/>
              <a:ea typeface="ＭＳ Ｐゴシック" charset="0"/>
              <a:sym typeface="Gotham Rounded Medium" charset="0"/>
            </a:endParaRPr>
          </a:p>
        </p:txBody>
      </p:sp>
      <p:pic>
        <p:nvPicPr>
          <p:cNvPr id="28678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11288"/>
            <a:ext cx="10325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6"/>
          <p:cNvSpPr>
            <a:spLocks/>
          </p:cNvSpPr>
          <p:nvPr/>
        </p:nvSpPr>
        <p:spPr bwMode="auto">
          <a:xfrm>
            <a:off x="-1174750" y="1323975"/>
            <a:ext cx="127317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my 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sym typeface="Gotham Rounded Light" charset="0"/>
              </a:rPr>
              <a:t>‘</a:t>
            </a:r>
            <a:r>
              <a:rPr lang="en-US" altLang="ja-JP">
                <a:solidFill>
                  <a:schemeClr val="tx1"/>
                </a:solidFill>
                <a:latin typeface="Gotham Rounded Light" charset="0"/>
                <a:ea typeface="Gotham Rounded Light" charset="0"/>
                <a:cs typeface="Gotham Rounded Light" charset="0"/>
                <a:sym typeface="Gotham Rounded Light" charset="0"/>
              </a:rPr>
              <a:t>day one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sym typeface="Gotham Rounded Light" charset="0"/>
              </a:rPr>
              <a:t>’</a:t>
            </a:r>
            <a:r>
              <a:rPr lang="en-US" altLang="ja-JP">
                <a:solidFill>
                  <a:schemeClr val="tx1"/>
                </a:solidFill>
                <a:latin typeface="Gotham Rounded Light" charset="0"/>
                <a:ea typeface="Gotham Rounded Light" charset="0"/>
                <a:cs typeface="Gotham Rounded Light" charset="0"/>
                <a:sym typeface="Gotham Rounded Light" charset="0"/>
              </a:rPr>
              <a:t> experience</a:t>
            </a:r>
            <a:endParaRPr lang="en-US">
              <a:solidFill>
                <a:schemeClr val="tx1"/>
              </a:solidFill>
              <a:latin typeface="Gotham Rounded Light" charset="0"/>
              <a:ea typeface="Gotham Rounded Light" charset="0"/>
              <a:cs typeface="Gotham Rounded Light" charset="0"/>
              <a:sym typeface="Gotham Rounded Light" charset="0"/>
            </a:endParaRPr>
          </a:p>
        </p:txBody>
      </p:sp>
      <p:pic>
        <p:nvPicPr>
          <p:cNvPr id="2" name="Sanlam_SS_female-2.mov" descr="/Users/paultomes/Documents/Pitch/client files/Sanlam Group/Sanlam Symposium 2013/DvZ.ppt_media/Sanlam_SS_female-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75" y="1889125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419100" y="381000"/>
            <a:ext cx="23634700" cy="12890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4330700" y="5129213"/>
            <a:ext cx="157226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7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 It was overboard</a:t>
            </a:r>
            <a:br>
              <a:rPr lang="en-US" sz="97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</a:br>
            <a:r>
              <a:rPr lang="en-US" sz="97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on information</a:t>
            </a:r>
          </a:p>
        </p:txBody>
      </p:sp>
      <p:sp>
        <p:nvSpPr>
          <p:cNvPr id="30724" name="Rectangle 3"/>
          <p:cNvSpPr>
            <a:spLocks/>
          </p:cNvSpPr>
          <p:nvPr/>
        </p:nvSpPr>
        <p:spPr bwMode="auto">
          <a:xfrm>
            <a:off x="5854700" y="5584825"/>
            <a:ext cx="796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0000">
                <a:solidFill>
                  <a:srgbClr val="FFFFFF"/>
                </a:solidFill>
                <a:latin typeface="Arial" charset="0"/>
                <a:ea typeface="ＭＳ Ｐゴシック" charset="0"/>
                <a:sym typeface="Gotham Rounded Medium" charset="0"/>
              </a:rPr>
              <a:t>‘</a:t>
            </a:r>
            <a:endParaRPr lang="en-US" sz="20000">
              <a:solidFill>
                <a:srgbClr val="FFFFFF"/>
              </a:solidFill>
              <a:latin typeface="Gotham Rounded Medium" charset="0"/>
              <a:ea typeface="ＭＳ Ｐゴシック" charset="0"/>
              <a:sym typeface="Gotham Rounded Medium" charset="0"/>
            </a:endParaRPr>
          </a:p>
        </p:txBody>
      </p:sp>
      <p:sp>
        <p:nvSpPr>
          <p:cNvPr id="30725" name="Rectangle 4"/>
          <p:cNvSpPr>
            <a:spLocks/>
          </p:cNvSpPr>
          <p:nvPr/>
        </p:nvSpPr>
        <p:spPr bwMode="auto">
          <a:xfrm>
            <a:off x="17016413" y="7169150"/>
            <a:ext cx="796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0000">
                <a:solidFill>
                  <a:srgbClr val="FFFFFF"/>
                </a:solidFill>
                <a:latin typeface="Arial" charset="0"/>
                <a:ea typeface="ＭＳ Ｐゴシック" charset="0"/>
                <a:sym typeface="Gotham Rounded Medium" charset="0"/>
              </a:rPr>
              <a:t>’</a:t>
            </a:r>
            <a:endParaRPr lang="en-US" sz="20000">
              <a:solidFill>
                <a:srgbClr val="FFFFFF"/>
              </a:solidFill>
              <a:latin typeface="Gotham Rounded Medium" charset="0"/>
              <a:ea typeface="ＭＳ Ｐゴシック" charset="0"/>
              <a:sym typeface="Gotham Rounded Medium" charset="0"/>
            </a:endParaRP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11288"/>
            <a:ext cx="10325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6"/>
          <p:cNvSpPr>
            <a:spLocks/>
          </p:cNvSpPr>
          <p:nvPr/>
        </p:nvSpPr>
        <p:spPr bwMode="auto">
          <a:xfrm>
            <a:off x="-1174750" y="1323975"/>
            <a:ext cx="127317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my 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sym typeface="Gotham Rounded Light" charset="0"/>
              </a:rPr>
              <a:t>‘</a:t>
            </a:r>
            <a:r>
              <a:rPr lang="en-US" altLang="ja-JP">
                <a:solidFill>
                  <a:schemeClr val="tx1"/>
                </a:solidFill>
                <a:latin typeface="Gotham Rounded Light" charset="0"/>
                <a:ea typeface="Gotham Rounded Light" charset="0"/>
                <a:cs typeface="Gotham Rounded Light" charset="0"/>
                <a:sym typeface="Gotham Rounded Light" charset="0"/>
              </a:rPr>
              <a:t>day one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sym typeface="Gotham Rounded Light" charset="0"/>
              </a:rPr>
              <a:t>’</a:t>
            </a:r>
            <a:r>
              <a:rPr lang="en-US" altLang="ja-JP">
                <a:solidFill>
                  <a:schemeClr val="tx1"/>
                </a:solidFill>
                <a:latin typeface="Gotham Rounded Light" charset="0"/>
                <a:ea typeface="Gotham Rounded Light" charset="0"/>
                <a:cs typeface="Gotham Rounded Light" charset="0"/>
                <a:sym typeface="Gotham Rounded Light" charset="0"/>
              </a:rPr>
              <a:t> experience</a:t>
            </a:r>
            <a:endParaRPr lang="en-US">
              <a:solidFill>
                <a:schemeClr val="tx1"/>
              </a:solidFill>
              <a:latin typeface="Gotham Rounded Light" charset="0"/>
              <a:ea typeface="Gotham Rounded Light" charset="0"/>
              <a:cs typeface="Gotham Rounded Light" charset="0"/>
              <a:sym typeface="Gotham Rounded Light" charset="0"/>
            </a:endParaRPr>
          </a:p>
        </p:txBody>
      </p:sp>
      <p:pic>
        <p:nvPicPr>
          <p:cNvPr id="2" name="Sanlam_KT_female-2.mov" descr="/Users/paultomes/Documents/Pitch/client files/Sanlam Group/Sanlam Symposium 2013/DvZ.ppt_media/Sanlam_KT_female-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100" y="2033588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r="517" b="3123"/>
          <a:stretch>
            <a:fillRect/>
          </a:stretch>
        </p:blipFill>
        <p:spPr bwMode="auto">
          <a:xfrm>
            <a:off x="458788" y="419100"/>
            <a:ext cx="23455312" cy="12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1022350" y="4106863"/>
            <a:ext cx="15616238" cy="7353300"/>
            <a:chOff x="0" y="0"/>
            <a:chExt cx="9836" cy="4632"/>
          </a:xfrm>
        </p:grpSpPr>
        <p:sp>
          <p:nvSpPr>
            <p:cNvPr id="32776" name="Rectangle 2"/>
            <p:cNvSpPr>
              <a:spLocks/>
            </p:cNvSpPr>
            <p:nvPr/>
          </p:nvSpPr>
          <p:spPr bwMode="auto">
            <a:xfrm>
              <a:off x="0" y="0"/>
              <a:ext cx="8400" cy="4632"/>
            </a:xfrm>
            <a:prstGeom prst="rect">
              <a:avLst/>
            </a:prstGeom>
            <a:solidFill>
              <a:schemeClr val="accent1">
                <a:alpha val="7686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76862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381" y="1764"/>
              <a:ext cx="2093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500">
                  <a:solidFill>
                    <a:srgbClr val="0A23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41</a:t>
              </a:r>
              <a:r>
                <a:rPr lang="en-US" sz="9500">
                  <a:solidFill>
                    <a:srgbClr val="0A23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  <p:sp>
          <p:nvSpPr>
            <p:cNvPr id="32778" name="Rectangle 4"/>
            <p:cNvSpPr>
              <a:spLocks/>
            </p:cNvSpPr>
            <p:nvPr/>
          </p:nvSpPr>
          <p:spPr bwMode="auto">
            <a:xfrm>
              <a:off x="308" y="340"/>
              <a:ext cx="952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sym typeface="Gotham Rounded Book" charset="0"/>
                </a:rPr>
                <a:t>targeted pension spelt out </a:t>
              </a:r>
              <a:br>
                <a:rPr lang="en-US" sz="48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sym typeface="Gotham Rounded Book" charset="0"/>
                </a:rPr>
              </a:br>
              <a:r>
                <a:rPr lang="en-US" sz="40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sym typeface="Gotham Rounded Book" charset="0"/>
                </a:rPr>
                <a:t>(not likely 5 years ago)</a:t>
              </a:r>
            </a:p>
          </p:txBody>
        </p:sp>
        <p:sp>
          <p:nvSpPr>
            <p:cNvPr id="32779" name="Rectangle 5"/>
            <p:cNvSpPr>
              <a:spLocks/>
            </p:cNvSpPr>
            <p:nvPr/>
          </p:nvSpPr>
          <p:spPr bwMode="auto">
            <a:xfrm>
              <a:off x="2603" y="1524"/>
              <a:ext cx="5136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of funds spell out targeted pension with employee</a:t>
              </a:r>
              <a:b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(up from 35%)</a:t>
              </a:r>
            </a:p>
          </p:txBody>
        </p:sp>
        <p:sp>
          <p:nvSpPr>
            <p:cNvPr id="3" name="Rectangle 6"/>
            <p:cNvSpPr>
              <a:spLocks/>
            </p:cNvSpPr>
            <p:nvPr/>
          </p:nvSpPr>
          <p:spPr bwMode="auto">
            <a:xfrm>
              <a:off x="415" y="3036"/>
              <a:ext cx="2014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500">
                  <a:solidFill>
                    <a:srgbClr val="0A23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RR</a:t>
              </a:r>
            </a:p>
          </p:txBody>
        </p:sp>
        <p:sp>
          <p:nvSpPr>
            <p:cNvPr id="32781" name="Rectangle 7"/>
            <p:cNvSpPr>
              <a:spLocks/>
            </p:cNvSpPr>
            <p:nvPr/>
          </p:nvSpPr>
          <p:spPr bwMode="auto">
            <a:xfrm>
              <a:off x="2605" y="3524"/>
              <a:ext cx="561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mostly use replacement ratio</a:t>
              </a:r>
            </a:p>
          </p:txBody>
        </p:sp>
      </p:grpSp>
      <p:grpSp>
        <p:nvGrpSpPr>
          <p:cNvPr id="32772" name="Group 11"/>
          <p:cNvGrpSpPr>
            <a:grpSpLocks/>
          </p:cNvGrpSpPr>
          <p:nvPr/>
        </p:nvGrpSpPr>
        <p:grpSpPr bwMode="auto">
          <a:xfrm>
            <a:off x="16814800" y="4103688"/>
            <a:ext cx="7429500" cy="1879600"/>
            <a:chOff x="0" y="0"/>
            <a:chExt cx="4680" cy="1184"/>
          </a:xfrm>
        </p:grpSpPr>
        <p:pic>
          <p:nvPicPr>
            <p:cNvPr id="32774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Rectangle 10"/>
            <p:cNvSpPr>
              <a:spLocks/>
            </p:cNvSpPr>
            <p:nvPr/>
          </p:nvSpPr>
          <p:spPr bwMode="auto">
            <a:xfrm>
              <a:off x="648" y="266"/>
              <a:ext cx="338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Benchmark 2013</a:t>
              </a:r>
            </a:p>
          </p:txBody>
        </p:sp>
      </p:grpSp>
      <p:sp>
        <p:nvSpPr>
          <p:cNvPr id="32780" name="Rectangle 12"/>
          <p:cNvSpPr>
            <a:spLocks/>
          </p:cNvSpPr>
          <p:nvPr/>
        </p:nvSpPr>
        <p:spPr bwMode="auto">
          <a:xfrm>
            <a:off x="2565400" y="952500"/>
            <a:ext cx="19469100" cy="1778000"/>
          </a:xfrm>
          <a:prstGeom prst="rect">
            <a:avLst/>
          </a:prstGeom>
          <a:noFill/>
          <a:ln>
            <a:noFill/>
          </a:ln>
          <a:effectLst>
            <a:outerShdw blurRad="4191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1900">
                <a:solidFill>
                  <a:srgbClr val="88B8F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day one - employment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22249" r="49663" b="33621"/>
          <a:stretch>
            <a:fillRect/>
          </a:stretch>
        </p:blipFill>
        <p:spPr bwMode="auto">
          <a:xfrm>
            <a:off x="446088" y="419100"/>
            <a:ext cx="24053800" cy="12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9"/>
          <p:cNvGrpSpPr>
            <a:grpSpLocks/>
          </p:cNvGrpSpPr>
          <p:nvPr/>
        </p:nvGrpSpPr>
        <p:grpSpPr bwMode="auto">
          <a:xfrm>
            <a:off x="2286000" y="5486400"/>
            <a:ext cx="22683788" cy="2755900"/>
            <a:chOff x="0" y="0"/>
            <a:chExt cx="14289" cy="1736"/>
          </a:xfrm>
        </p:grpSpPr>
        <p:sp>
          <p:nvSpPr>
            <p:cNvPr id="33797" name="Line 2"/>
            <p:cNvSpPr>
              <a:spLocks noChangeShapeType="1"/>
            </p:cNvSpPr>
            <p:nvPr/>
          </p:nvSpPr>
          <p:spPr bwMode="auto">
            <a:xfrm rot="10800000" flipH="1">
              <a:off x="1606" y="842"/>
              <a:ext cx="12683" cy="1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798" name="AutoShape 3"/>
            <p:cNvSpPr>
              <a:spLocks/>
            </p:cNvSpPr>
            <p:nvPr/>
          </p:nvSpPr>
          <p:spPr bwMode="auto">
            <a:xfrm rot="5400000">
              <a:off x="928" y="-904"/>
              <a:ext cx="1632" cy="34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01600">
              <a:solidFill>
                <a:srgbClr val="B7485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799" name="AutoShape 4"/>
            <p:cNvSpPr>
              <a:spLocks/>
            </p:cNvSpPr>
            <p:nvPr/>
          </p:nvSpPr>
          <p:spPr bwMode="auto">
            <a:xfrm rot="5400000">
              <a:off x="5447" y="-904"/>
              <a:ext cx="1632" cy="34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01600">
              <a:solidFill>
                <a:srgbClr val="B7485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0" name="AutoShape 5"/>
            <p:cNvSpPr>
              <a:spLocks/>
            </p:cNvSpPr>
            <p:nvPr/>
          </p:nvSpPr>
          <p:spPr bwMode="auto">
            <a:xfrm rot="5400000">
              <a:off x="9959" y="-928"/>
              <a:ext cx="1632" cy="34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01600">
              <a:solidFill>
                <a:srgbClr val="B7485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1" name="Rectangle 6"/>
            <p:cNvSpPr>
              <a:spLocks/>
            </p:cNvSpPr>
            <p:nvPr/>
          </p:nvSpPr>
          <p:spPr bwMode="auto">
            <a:xfrm>
              <a:off x="355" y="312"/>
              <a:ext cx="2780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pay regular</a:t>
              </a:r>
              <a:b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contributions</a:t>
              </a:r>
              <a:endParaRPr lang="en-US" sz="125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endParaRPr>
            </a:p>
          </p:txBody>
        </p:sp>
        <p:sp>
          <p:nvSpPr>
            <p:cNvPr id="33802" name="Rectangle 7"/>
            <p:cNvSpPr>
              <a:spLocks/>
            </p:cNvSpPr>
            <p:nvPr/>
          </p:nvSpPr>
          <p:spPr bwMode="auto">
            <a:xfrm>
              <a:off x="5068" y="312"/>
              <a:ext cx="2339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regular</a:t>
              </a:r>
              <a:b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deductions</a:t>
              </a:r>
              <a:endParaRPr lang="en-US" sz="125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endParaRPr>
            </a:p>
          </p:txBody>
        </p:sp>
        <p:sp>
          <p:nvSpPr>
            <p:cNvPr id="33803" name="Rectangle 8"/>
            <p:cNvSpPr>
              <a:spLocks/>
            </p:cNvSpPr>
            <p:nvPr/>
          </p:nvSpPr>
          <p:spPr bwMode="auto">
            <a:xfrm>
              <a:off x="9614" y="96"/>
              <a:ext cx="2309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earn</a:t>
              </a:r>
            </a:p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investment</a:t>
              </a:r>
            </a:p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income</a:t>
              </a:r>
            </a:p>
          </p:txBody>
        </p:sp>
      </p:grpSp>
      <p:sp>
        <p:nvSpPr>
          <p:cNvPr id="33796" name="Rectangle 10"/>
          <p:cNvSpPr>
            <a:spLocks/>
          </p:cNvSpPr>
          <p:nvPr/>
        </p:nvSpPr>
        <p:spPr bwMode="auto">
          <a:xfrm>
            <a:off x="-254000" y="13322300"/>
            <a:ext cx="25146000" cy="596900"/>
          </a:xfrm>
          <a:prstGeom prst="rect">
            <a:avLst/>
          </a:prstGeom>
          <a:solidFill>
            <a:srgbClr val="9FA0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9" t="22249" r="101" b="35181"/>
          <a:stretch>
            <a:fillRect/>
          </a:stretch>
        </p:blipFill>
        <p:spPr bwMode="auto">
          <a:xfrm>
            <a:off x="-174625" y="431800"/>
            <a:ext cx="24115713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Line 2"/>
          <p:cNvSpPr>
            <a:spLocks noChangeShapeType="1"/>
          </p:cNvSpPr>
          <p:nvPr/>
        </p:nvSpPr>
        <p:spPr bwMode="auto">
          <a:xfrm rot="10800000" flipH="1">
            <a:off x="-4654550" y="6821488"/>
            <a:ext cx="25077738" cy="1587"/>
          </a:xfrm>
          <a:prstGeom prst="line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20" name="Group 11"/>
          <p:cNvGrpSpPr>
            <a:grpSpLocks/>
          </p:cNvGrpSpPr>
          <p:nvPr/>
        </p:nvGrpSpPr>
        <p:grpSpPr bwMode="auto">
          <a:xfrm>
            <a:off x="2019300" y="5524500"/>
            <a:ext cx="21399500" cy="2590800"/>
            <a:chOff x="0" y="0"/>
            <a:chExt cx="13479" cy="1632"/>
          </a:xfrm>
        </p:grpSpPr>
        <p:sp>
          <p:nvSpPr>
            <p:cNvPr id="2" name="AutoShape 3"/>
            <p:cNvSpPr>
              <a:spLocks/>
            </p:cNvSpPr>
            <p:nvPr/>
          </p:nvSpPr>
          <p:spPr bwMode="auto">
            <a:xfrm rot="5400000">
              <a:off x="311" y="-311"/>
              <a:ext cx="1632" cy="22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01600" cap="flat">
              <a:solidFill>
                <a:srgbClr val="B7485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AutoShape 4"/>
            <p:cNvSpPr>
              <a:spLocks/>
            </p:cNvSpPr>
            <p:nvPr/>
          </p:nvSpPr>
          <p:spPr bwMode="auto">
            <a:xfrm rot="5400000">
              <a:off x="10919" y="-927"/>
              <a:ext cx="1632" cy="34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01600" cap="flat">
              <a:solidFill>
                <a:srgbClr val="FF8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AutoShape 5"/>
            <p:cNvSpPr>
              <a:spLocks/>
            </p:cNvSpPr>
            <p:nvPr/>
          </p:nvSpPr>
          <p:spPr bwMode="auto">
            <a:xfrm rot="5400000">
              <a:off x="2878" y="-311"/>
              <a:ext cx="1632" cy="22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01600" cap="flat">
              <a:solidFill>
                <a:srgbClr val="B7485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2" name="AutoShape 6"/>
            <p:cNvSpPr>
              <a:spLocks/>
            </p:cNvSpPr>
            <p:nvPr/>
          </p:nvSpPr>
          <p:spPr bwMode="auto">
            <a:xfrm rot="5400000">
              <a:off x="5447" y="-312"/>
              <a:ext cx="1632" cy="225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01600" cap="flat">
              <a:solidFill>
                <a:srgbClr val="B7485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6" name="Rectangle 7"/>
            <p:cNvSpPr>
              <a:spLocks/>
            </p:cNvSpPr>
            <p:nvPr/>
          </p:nvSpPr>
          <p:spPr bwMode="auto">
            <a:xfrm>
              <a:off x="318" y="344"/>
              <a:ext cx="155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change</a:t>
              </a:r>
            </a:p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job</a:t>
              </a:r>
            </a:p>
          </p:txBody>
        </p:sp>
        <p:sp>
          <p:nvSpPr>
            <p:cNvPr id="34827" name="Rectangle 8"/>
            <p:cNvSpPr>
              <a:spLocks/>
            </p:cNvSpPr>
            <p:nvPr/>
          </p:nvSpPr>
          <p:spPr bwMode="auto">
            <a:xfrm>
              <a:off x="10642" y="344"/>
              <a:ext cx="2190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reach</a:t>
              </a:r>
            </a:p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retirement</a:t>
              </a:r>
            </a:p>
          </p:txBody>
        </p:sp>
        <p:sp>
          <p:nvSpPr>
            <p:cNvPr id="34828" name="Rectangle 9"/>
            <p:cNvSpPr>
              <a:spLocks/>
            </p:cNvSpPr>
            <p:nvPr/>
          </p:nvSpPr>
          <p:spPr bwMode="auto">
            <a:xfrm>
              <a:off x="2943" y="344"/>
              <a:ext cx="155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change</a:t>
              </a:r>
            </a:p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job</a:t>
              </a:r>
            </a:p>
          </p:txBody>
        </p:sp>
        <p:sp>
          <p:nvSpPr>
            <p:cNvPr id="34829" name="Rectangle 10"/>
            <p:cNvSpPr>
              <a:spLocks/>
            </p:cNvSpPr>
            <p:nvPr/>
          </p:nvSpPr>
          <p:spPr bwMode="auto">
            <a:xfrm>
              <a:off x="5503" y="344"/>
              <a:ext cx="155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change</a:t>
              </a:r>
            </a:p>
            <a:p>
              <a:r>
                <a:rPr lang="en-US" sz="50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job</a:t>
              </a:r>
            </a:p>
          </p:txBody>
        </p:sp>
      </p:grpSp>
      <p:sp>
        <p:nvSpPr>
          <p:cNvPr id="34821" name="Rectangle 12"/>
          <p:cNvSpPr>
            <a:spLocks/>
          </p:cNvSpPr>
          <p:nvPr/>
        </p:nvSpPr>
        <p:spPr bwMode="auto">
          <a:xfrm>
            <a:off x="-254000" y="13322300"/>
            <a:ext cx="24866600" cy="596900"/>
          </a:xfrm>
          <a:prstGeom prst="rect">
            <a:avLst/>
          </a:prstGeom>
          <a:solidFill>
            <a:srgbClr val="9FA0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16433800" y="2844800"/>
            <a:ext cx="3584575" cy="10058400"/>
            <a:chOff x="0" y="0"/>
            <a:chExt cx="2258" cy="6336"/>
          </a:xfrm>
        </p:grpSpPr>
        <p:pic>
          <p:nvPicPr>
            <p:cNvPr id="35863" name="Pictur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112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2352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584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5312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5"/>
            <p:cNvSpPr>
              <a:spLocks/>
            </p:cNvSpPr>
            <p:nvPr/>
          </p:nvSpPr>
          <p:spPr bwMode="auto">
            <a:xfrm>
              <a:off x="0" y="0"/>
              <a:ext cx="224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last 5 years</a:t>
              </a:r>
            </a:p>
            <a:p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(average)</a:t>
              </a:r>
            </a:p>
          </p:txBody>
        </p:sp>
        <p:sp>
          <p:nvSpPr>
            <p:cNvPr id="4" name="Rectangle 6"/>
            <p:cNvSpPr>
              <a:spLocks/>
            </p:cNvSpPr>
            <p:nvPr/>
          </p:nvSpPr>
          <p:spPr bwMode="auto">
            <a:xfrm>
              <a:off x="575" y="1456"/>
              <a:ext cx="125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9.96%</a:t>
              </a:r>
            </a:p>
          </p:txBody>
        </p:sp>
        <p:sp>
          <p:nvSpPr>
            <p:cNvPr id="35869" name="Rectangle 7"/>
            <p:cNvSpPr>
              <a:spLocks/>
            </p:cNvSpPr>
            <p:nvPr/>
          </p:nvSpPr>
          <p:spPr bwMode="auto">
            <a:xfrm>
              <a:off x="602" y="2688"/>
              <a:ext cx="122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5.93%</a:t>
              </a:r>
            </a:p>
          </p:txBody>
        </p:sp>
        <p:sp>
          <p:nvSpPr>
            <p:cNvPr id="35870" name="Rectangle 8"/>
            <p:cNvSpPr>
              <a:spLocks/>
            </p:cNvSpPr>
            <p:nvPr/>
          </p:nvSpPr>
          <p:spPr bwMode="auto">
            <a:xfrm>
              <a:off x="443" y="3920"/>
              <a:ext cx="138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15.89%</a:t>
              </a:r>
            </a:p>
          </p:txBody>
        </p:sp>
        <p:sp>
          <p:nvSpPr>
            <p:cNvPr id="35871" name="Rectangle 9"/>
            <p:cNvSpPr>
              <a:spLocks/>
            </p:cNvSpPr>
            <p:nvPr/>
          </p:nvSpPr>
          <p:spPr bwMode="auto">
            <a:xfrm>
              <a:off x="420" y="5648"/>
              <a:ext cx="141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15.80%</a:t>
              </a:r>
            </a:p>
          </p:txBody>
        </p:sp>
        <p:sp>
          <p:nvSpPr>
            <p:cNvPr id="35872" name="Rectangle 10"/>
            <p:cNvSpPr>
              <a:spLocks/>
            </p:cNvSpPr>
            <p:nvPr/>
          </p:nvSpPr>
          <p:spPr bwMode="auto">
            <a:xfrm>
              <a:off x="168" y="4808"/>
              <a:ext cx="203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non-union</a:t>
              </a:r>
            </a:p>
          </p:txBody>
        </p:sp>
      </p:grpSp>
      <p:grpSp>
        <p:nvGrpSpPr>
          <p:cNvPr id="35866" name="Group 26"/>
          <p:cNvGrpSpPr>
            <a:grpSpLocks/>
          </p:cNvGrpSpPr>
          <p:nvPr/>
        </p:nvGrpSpPr>
        <p:grpSpPr bwMode="auto">
          <a:xfrm>
            <a:off x="9423400" y="3657600"/>
            <a:ext cx="6896100" cy="9245600"/>
            <a:chOff x="0" y="0"/>
            <a:chExt cx="4344" cy="5824"/>
          </a:xfrm>
        </p:grpSpPr>
        <p:pic>
          <p:nvPicPr>
            <p:cNvPr id="35849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608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1840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3072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4800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3" name="Rectangle 16"/>
            <p:cNvSpPr>
              <a:spLocks/>
            </p:cNvSpPr>
            <p:nvPr/>
          </p:nvSpPr>
          <p:spPr bwMode="auto">
            <a:xfrm>
              <a:off x="2728" y="0"/>
              <a:ext cx="97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2013</a:t>
              </a:r>
            </a:p>
          </p:txBody>
        </p:sp>
        <p:sp>
          <p:nvSpPr>
            <p:cNvPr id="35854" name="Rectangle 17"/>
            <p:cNvSpPr>
              <a:spLocks/>
            </p:cNvSpPr>
            <p:nvPr/>
          </p:nvSpPr>
          <p:spPr bwMode="auto">
            <a:xfrm>
              <a:off x="2696" y="928"/>
              <a:ext cx="120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9.74%</a:t>
              </a:r>
            </a:p>
          </p:txBody>
        </p:sp>
        <p:sp>
          <p:nvSpPr>
            <p:cNvPr id="35855" name="Rectangle 18"/>
            <p:cNvSpPr>
              <a:spLocks/>
            </p:cNvSpPr>
            <p:nvPr/>
          </p:nvSpPr>
          <p:spPr bwMode="auto">
            <a:xfrm>
              <a:off x="2688" y="2160"/>
              <a:ext cx="121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5.87%</a:t>
              </a:r>
            </a:p>
          </p:txBody>
        </p:sp>
        <p:sp>
          <p:nvSpPr>
            <p:cNvPr id="35856" name="Rectangle 19"/>
            <p:cNvSpPr>
              <a:spLocks/>
            </p:cNvSpPr>
            <p:nvPr/>
          </p:nvSpPr>
          <p:spPr bwMode="auto">
            <a:xfrm>
              <a:off x="2609" y="3392"/>
              <a:ext cx="129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15.61%</a:t>
              </a:r>
            </a:p>
          </p:txBody>
        </p:sp>
        <p:sp>
          <p:nvSpPr>
            <p:cNvPr id="35857" name="Rectangle 20"/>
            <p:cNvSpPr>
              <a:spLocks/>
            </p:cNvSpPr>
            <p:nvPr/>
          </p:nvSpPr>
          <p:spPr bwMode="auto">
            <a:xfrm>
              <a:off x="2596" y="5120"/>
              <a:ext cx="130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14.31%</a:t>
              </a:r>
            </a:p>
          </p:txBody>
        </p:sp>
        <p:sp>
          <p:nvSpPr>
            <p:cNvPr id="35858" name="Rectangle 21"/>
            <p:cNvSpPr>
              <a:spLocks/>
            </p:cNvSpPr>
            <p:nvPr/>
          </p:nvSpPr>
          <p:spPr bwMode="auto">
            <a:xfrm>
              <a:off x="2728" y="4288"/>
              <a:ext cx="11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union</a:t>
              </a:r>
            </a:p>
          </p:txBody>
        </p:sp>
        <p:sp>
          <p:nvSpPr>
            <p:cNvPr id="35859" name="Rectangle 22"/>
            <p:cNvSpPr>
              <a:spLocks/>
            </p:cNvSpPr>
            <p:nvPr/>
          </p:nvSpPr>
          <p:spPr bwMode="auto">
            <a:xfrm>
              <a:off x="80" y="896"/>
              <a:ext cx="188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employer</a:t>
              </a:r>
            </a:p>
          </p:txBody>
        </p:sp>
        <p:sp>
          <p:nvSpPr>
            <p:cNvPr id="35860" name="Rectangle 23"/>
            <p:cNvSpPr>
              <a:spLocks/>
            </p:cNvSpPr>
            <p:nvPr/>
          </p:nvSpPr>
          <p:spPr bwMode="auto">
            <a:xfrm>
              <a:off x="0" y="2128"/>
              <a:ext cx="196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employee</a:t>
              </a:r>
            </a:p>
          </p:txBody>
        </p:sp>
        <p:sp>
          <p:nvSpPr>
            <p:cNvPr id="35861" name="Rectangle 24"/>
            <p:cNvSpPr>
              <a:spLocks/>
            </p:cNvSpPr>
            <p:nvPr/>
          </p:nvSpPr>
          <p:spPr bwMode="auto">
            <a:xfrm>
              <a:off x="992" y="3360"/>
              <a:ext cx="96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total</a:t>
              </a:r>
            </a:p>
          </p:txBody>
        </p:sp>
        <p:sp>
          <p:nvSpPr>
            <p:cNvPr id="35862" name="Rectangle 25"/>
            <p:cNvSpPr>
              <a:spLocks/>
            </p:cNvSpPr>
            <p:nvPr/>
          </p:nvSpPr>
          <p:spPr bwMode="auto">
            <a:xfrm>
              <a:off x="992" y="5136"/>
              <a:ext cx="96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total</a:t>
              </a:r>
            </a:p>
          </p:txBody>
        </p:sp>
      </p:grpSp>
      <p:sp>
        <p:nvSpPr>
          <p:cNvPr id="35867" name="Rectangle 27"/>
          <p:cNvSpPr>
            <a:spLocks/>
          </p:cNvSpPr>
          <p:nvPr/>
        </p:nvSpPr>
        <p:spPr bwMode="auto">
          <a:xfrm>
            <a:off x="6413500" y="15049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contributions</a:t>
            </a:r>
          </a:p>
        </p:txBody>
      </p:sp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29"/>
          <p:cNvSpPr>
            <a:spLocks/>
          </p:cNvSpPr>
          <p:nvPr/>
        </p:nvSpPr>
        <p:spPr bwMode="auto">
          <a:xfrm>
            <a:off x="213233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47" name="Picture 3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31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16433800" y="2819400"/>
            <a:ext cx="3584575" cy="7315200"/>
            <a:chOff x="0" y="0"/>
            <a:chExt cx="2258" cy="4608"/>
          </a:xfrm>
        </p:grpSpPr>
        <p:pic>
          <p:nvPicPr>
            <p:cNvPr id="37920" name="Pictur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112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1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2352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584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3" name="Rectangle 4"/>
            <p:cNvSpPr>
              <a:spLocks/>
            </p:cNvSpPr>
            <p:nvPr/>
          </p:nvSpPr>
          <p:spPr bwMode="auto">
            <a:xfrm>
              <a:off x="0" y="0"/>
              <a:ext cx="224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last 5 years</a:t>
              </a:r>
            </a:p>
            <a:p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(average)</a:t>
              </a:r>
            </a:p>
          </p:txBody>
        </p:sp>
        <p:sp>
          <p:nvSpPr>
            <p:cNvPr id="37924" name="Rectangle 5"/>
            <p:cNvSpPr>
              <a:spLocks/>
            </p:cNvSpPr>
            <p:nvPr/>
          </p:nvSpPr>
          <p:spPr bwMode="auto">
            <a:xfrm>
              <a:off x="681" y="1456"/>
              <a:ext cx="114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1.68%</a:t>
              </a:r>
            </a:p>
          </p:txBody>
        </p:sp>
        <p:sp>
          <p:nvSpPr>
            <p:cNvPr id="2" name="Rectangle 6"/>
            <p:cNvSpPr>
              <a:spLocks/>
            </p:cNvSpPr>
            <p:nvPr/>
          </p:nvSpPr>
          <p:spPr bwMode="auto">
            <a:xfrm>
              <a:off x="704" y="2688"/>
              <a:ext cx="112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1.22%</a:t>
              </a:r>
            </a:p>
          </p:txBody>
        </p:sp>
        <p:sp>
          <p:nvSpPr>
            <p:cNvPr id="37926" name="Rectangle 7"/>
            <p:cNvSpPr>
              <a:spLocks/>
            </p:cNvSpPr>
            <p:nvPr/>
          </p:nvSpPr>
          <p:spPr bwMode="auto">
            <a:xfrm>
              <a:off x="753" y="3920"/>
              <a:ext cx="107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1.01%</a:t>
              </a:r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7807325" y="3632200"/>
            <a:ext cx="8512175" cy="6502400"/>
            <a:chOff x="0" y="0"/>
            <a:chExt cx="5361" cy="4096"/>
          </a:xfrm>
        </p:grpSpPr>
        <p:pic>
          <p:nvPicPr>
            <p:cNvPr id="37910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608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Pictur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1840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3072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12"/>
            <p:cNvSpPr>
              <a:spLocks/>
            </p:cNvSpPr>
            <p:nvPr/>
          </p:nvSpPr>
          <p:spPr bwMode="auto">
            <a:xfrm>
              <a:off x="3745" y="0"/>
              <a:ext cx="97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2013</a:t>
              </a:r>
            </a:p>
          </p:txBody>
        </p:sp>
        <p:sp>
          <p:nvSpPr>
            <p:cNvPr id="4" name="Rectangle 13"/>
            <p:cNvSpPr>
              <a:spLocks/>
            </p:cNvSpPr>
            <p:nvPr/>
          </p:nvSpPr>
          <p:spPr bwMode="auto">
            <a:xfrm>
              <a:off x="3779" y="928"/>
              <a:ext cx="113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1.63%</a:t>
              </a:r>
            </a:p>
          </p:txBody>
        </p:sp>
        <p:sp>
          <p:nvSpPr>
            <p:cNvPr id="37915" name="Rectangle 14"/>
            <p:cNvSpPr>
              <a:spLocks/>
            </p:cNvSpPr>
            <p:nvPr/>
          </p:nvSpPr>
          <p:spPr bwMode="auto">
            <a:xfrm>
              <a:off x="3895" y="2160"/>
              <a:ext cx="102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1.13%</a:t>
              </a:r>
            </a:p>
          </p:txBody>
        </p:sp>
        <p:sp>
          <p:nvSpPr>
            <p:cNvPr id="37916" name="Rectangle 15"/>
            <p:cNvSpPr>
              <a:spLocks/>
            </p:cNvSpPr>
            <p:nvPr/>
          </p:nvSpPr>
          <p:spPr bwMode="auto">
            <a:xfrm>
              <a:off x="3675" y="3392"/>
              <a:ext cx="124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0.87%</a:t>
              </a:r>
            </a:p>
          </p:txBody>
        </p:sp>
        <p:sp>
          <p:nvSpPr>
            <p:cNvPr id="37917" name="Rectangle 16"/>
            <p:cNvSpPr>
              <a:spLocks/>
            </p:cNvSpPr>
            <p:nvPr/>
          </p:nvSpPr>
          <p:spPr bwMode="auto">
            <a:xfrm>
              <a:off x="1170" y="896"/>
              <a:ext cx="19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group life</a:t>
              </a:r>
            </a:p>
          </p:txBody>
        </p:sp>
        <p:sp>
          <p:nvSpPr>
            <p:cNvPr id="37918" name="Rectangle 17"/>
            <p:cNvSpPr>
              <a:spLocks/>
            </p:cNvSpPr>
            <p:nvPr/>
          </p:nvSpPr>
          <p:spPr bwMode="auto">
            <a:xfrm>
              <a:off x="0" y="2128"/>
              <a:ext cx="310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group disability</a:t>
              </a:r>
            </a:p>
          </p:txBody>
        </p:sp>
        <p:sp>
          <p:nvSpPr>
            <p:cNvPr id="37919" name="Rectangle 18"/>
            <p:cNvSpPr>
              <a:spLocks/>
            </p:cNvSpPr>
            <p:nvPr/>
          </p:nvSpPr>
          <p:spPr bwMode="auto">
            <a:xfrm>
              <a:off x="244" y="3360"/>
              <a:ext cx="2855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administration</a:t>
              </a:r>
            </a:p>
          </p:txBody>
        </p:sp>
      </p:grpSp>
      <p:sp>
        <p:nvSpPr>
          <p:cNvPr id="37908" name="Rectangle 20"/>
          <p:cNvSpPr>
            <a:spLocks/>
          </p:cNvSpPr>
          <p:nvPr/>
        </p:nvSpPr>
        <p:spPr bwMode="auto">
          <a:xfrm>
            <a:off x="5867400" y="15049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deductions</a:t>
            </a:r>
          </a:p>
        </p:txBody>
      </p:sp>
      <p:grpSp>
        <p:nvGrpSpPr>
          <p:cNvPr id="37913" name="Group 25"/>
          <p:cNvGrpSpPr>
            <a:grpSpLocks/>
          </p:cNvGrpSpPr>
          <p:nvPr/>
        </p:nvGrpSpPr>
        <p:grpSpPr bwMode="auto">
          <a:xfrm>
            <a:off x="1498600" y="7950200"/>
            <a:ext cx="14465300" cy="2844800"/>
            <a:chOff x="0" y="0"/>
            <a:chExt cx="9112" cy="1792"/>
          </a:xfrm>
        </p:grpSpPr>
        <p:sp>
          <p:nvSpPr>
            <p:cNvPr id="37906" name="AutoShape 21"/>
            <p:cNvSpPr>
              <a:spLocks/>
            </p:cNvSpPr>
            <p:nvPr/>
          </p:nvSpPr>
          <p:spPr bwMode="auto">
            <a:xfrm rot="5400000">
              <a:off x="6224" y="-1689"/>
              <a:ext cx="656" cy="5119"/>
            </a:xfrm>
            <a:prstGeom prst="roundRect">
              <a:avLst>
                <a:gd name="adj" fmla="val 50000"/>
              </a:avLst>
            </a:prstGeom>
            <a:noFill/>
            <a:ln w="101600">
              <a:solidFill>
                <a:srgbClr val="B748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Line 22"/>
            <p:cNvSpPr>
              <a:spLocks noChangeShapeType="1"/>
            </p:cNvSpPr>
            <p:nvPr/>
          </p:nvSpPr>
          <p:spPr bwMode="auto">
            <a:xfrm rot="10800000" flipH="1">
              <a:off x="2422" y="890"/>
              <a:ext cx="1584" cy="1"/>
            </a:xfrm>
            <a:prstGeom prst="line">
              <a:avLst/>
            </a:prstGeom>
            <a:noFill/>
            <a:ln w="101600">
              <a:solidFill>
                <a:srgbClr val="B748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AutoShape 23"/>
            <p:cNvSpPr>
              <a:spLocks/>
            </p:cNvSpPr>
            <p:nvPr/>
          </p:nvSpPr>
          <p:spPr bwMode="auto">
            <a:xfrm rot="5400000">
              <a:off x="324" y="-324"/>
              <a:ext cx="1792" cy="2439"/>
            </a:xfrm>
            <a:prstGeom prst="roundRect">
              <a:avLst>
                <a:gd name="adj" fmla="val 27917"/>
              </a:avLst>
            </a:prstGeom>
            <a:noFill/>
            <a:ln w="101600">
              <a:solidFill>
                <a:srgbClr val="B748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9" name="Rectangle 24"/>
            <p:cNvSpPr>
              <a:spLocks/>
            </p:cNvSpPr>
            <p:nvPr/>
          </p:nvSpPr>
          <p:spPr bwMode="auto">
            <a:xfrm>
              <a:off x="170" y="264"/>
              <a:ext cx="212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admin cost</a:t>
              </a:r>
            </a:p>
            <a:p>
              <a:r>
                <a:rPr lang="en-US" sz="4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big </a:t>
              </a:r>
              <a:r>
                <a:rPr lang="en-US" sz="4200">
                  <a:solidFill>
                    <a:schemeClr val="tx1"/>
                  </a:solidFill>
                  <a:latin typeface="Gotham Rounded Bold" charset="0"/>
                  <a:ea typeface="ＭＳ Ｐゴシック" charset="0"/>
                  <a:sym typeface="Gotham Rounded Bold" charset="0"/>
                </a:rPr>
                <a:t>0.50</a:t>
              </a:r>
              <a:r>
                <a:rPr lang="en-US" sz="4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%</a:t>
              </a:r>
            </a:p>
            <a:p>
              <a:r>
                <a:rPr lang="en-US" sz="4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small </a:t>
              </a:r>
              <a:r>
                <a:rPr lang="en-US" sz="4200">
                  <a:solidFill>
                    <a:schemeClr val="tx1"/>
                  </a:solidFill>
                  <a:latin typeface="Gotham Rounded Bold" charset="0"/>
                  <a:ea typeface="ＭＳ Ｐゴシック" charset="0"/>
                  <a:sym typeface="Gotham Rounded Bold" charset="0"/>
                </a:rPr>
                <a:t>0.92</a:t>
              </a:r>
              <a:r>
                <a:rPr lang="en-US" sz="4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%</a:t>
              </a:r>
            </a:p>
          </p:txBody>
        </p:sp>
      </p:grpSp>
      <p:pic>
        <p:nvPicPr>
          <p:cNvPr id="3791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27"/>
          <p:cNvSpPr>
            <a:spLocks/>
          </p:cNvSpPr>
          <p:nvPr/>
        </p:nvSpPr>
        <p:spPr bwMode="auto">
          <a:xfrm>
            <a:off x="21336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2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29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grpSp>
        <p:nvGrpSpPr>
          <p:cNvPr id="37925" name="Group 37"/>
          <p:cNvGrpSpPr>
            <a:grpSpLocks/>
          </p:cNvGrpSpPr>
          <p:nvPr/>
        </p:nvGrpSpPr>
        <p:grpSpPr bwMode="auto">
          <a:xfrm>
            <a:off x="7583488" y="10439400"/>
            <a:ext cx="12434887" cy="2438400"/>
            <a:chOff x="0" y="0"/>
            <a:chExt cx="7833" cy="1536"/>
          </a:xfrm>
        </p:grpSpPr>
        <p:pic>
          <p:nvPicPr>
            <p:cNvPr id="37899" name="Picture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" y="512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Rectangle 31"/>
            <p:cNvSpPr>
              <a:spLocks/>
            </p:cNvSpPr>
            <p:nvPr/>
          </p:nvSpPr>
          <p:spPr bwMode="auto">
            <a:xfrm>
              <a:off x="3886" y="0"/>
              <a:ext cx="11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union</a:t>
              </a:r>
            </a:p>
          </p:txBody>
        </p:sp>
        <p:pic>
          <p:nvPicPr>
            <p:cNvPr id="37901" name="Picture 3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" y="512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Rectangle 33"/>
            <p:cNvSpPr>
              <a:spLocks/>
            </p:cNvSpPr>
            <p:nvPr/>
          </p:nvSpPr>
          <p:spPr bwMode="auto">
            <a:xfrm>
              <a:off x="0" y="848"/>
              <a:ext cx="323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total deductions</a:t>
              </a:r>
            </a:p>
          </p:txBody>
        </p:sp>
        <p:sp>
          <p:nvSpPr>
            <p:cNvPr id="37903" name="Rectangle 34"/>
            <p:cNvSpPr>
              <a:spLocks/>
            </p:cNvSpPr>
            <p:nvPr/>
          </p:nvSpPr>
          <p:spPr bwMode="auto">
            <a:xfrm>
              <a:off x="6174" y="848"/>
              <a:ext cx="12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3.68%</a:t>
              </a:r>
            </a:p>
          </p:txBody>
        </p:sp>
        <p:sp>
          <p:nvSpPr>
            <p:cNvPr id="37904" name="Rectangle 35"/>
            <p:cNvSpPr>
              <a:spLocks/>
            </p:cNvSpPr>
            <p:nvPr/>
          </p:nvSpPr>
          <p:spPr bwMode="auto">
            <a:xfrm>
              <a:off x="3928" y="832"/>
              <a:ext cx="113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2.81%</a:t>
              </a:r>
            </a:p>
          </p:txBody>
        </p:sp>
        <p:sp>
          <p:nvSpPr>
            <p:cNvPr id="37905" name="Rectangle 36"/>
            <p:cNvSpPr>
              <a:spLocks/>
            </p:cNvSpPr>
            <p:nvPr/>
          </p:nvSpPr>
          <p:spPr bwMode="auto">
            <a:xfrm>
              <a:off x="5742" y="8"/>
              <a:ext cx="203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non-union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5829300" y="15049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net savings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3"/>
          <p:cNvSpPr>
            <a:spLocks/>
          </p:cNvSpPr>
          <p:nvPr/>
        </p:nvSpPr>
        <p:spPr bwMode="auto">
          <a:xfrm>
            <a:off x="213233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16433800" y="2794000"/>
            <a:ext cx="3584575" cy="3403600"/>
            <a:chOff x="0" y="0"/>
            <a:chExt cx="2258" cy="2144"/>
          </a:xfrm>
        </p:grpSpPr>
        <p:pic>
          <p:nvPicPr>
            <p:cNvPr id="39967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112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0" y="0"/>
              <a:ext cx="224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last 5 years</a:t>
              </a:r>
            </a:p>
            <a:p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(average)</a:t>
              </a:r>
            </a:p>
          </p:txBody>
        </p:sp>
        <p:sp>
          <p:nvSpPr>
            <p:cNvPr id="39969" name="Rectangle 6"/>
            <p:cNvSpPr>
              <a:spLocks/>
            </p:cNvSpPr>
            <p:nvPr/>
          </p:nvSpPr>
          <p:spPr bwMode="auto">
            <a:xfrm>
              <a:off x="519" y="1456"/>
              <a:ext cx="130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11.99%</a:t>
              </a:r>
            </a:p>
          </p:txBody>
        </p: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8977313" y="3606800"/>
            <a:ext cx="7342187" cy="2590800"/>
            <a:chOff x="0" y="0"/>
            <a:chExt cx="4624" cy="1632"/>
          </a:xfrm>
        </p:grpSpPr>
        <p:pic>
          <p:nvPicPr>
            <p:cNvPr id="39963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608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9"/>
            <p:cNvSpPr>
              <a:spLocks/>
            </p:cNvSpPr>
            <p:nvPr/>
          </p:nvSpPr>
          <p:spPr bwMode="auto">
            <a:xfrm>
              <a:off x="3008" y="0"/>
              <a:ext cx="97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2013</a:t>
              </a:r>
            </a:p>
          </p:txBody>
        </p:sp>
        <p:sp>
          <p:nvSpPr>
            <p:cNvPr id="39965" name="Rectangle 10"/>
            <p:cNvSpPr>
              <a:spLocks/>
            </p:cNvSpPr>
            <p:nvPr/>
          </p:nvSpPr>
          <p:spPr bwMode="auto">
            <a:xfrm>
              <a:off x="2881" y="928"/>
              <a:ext cx="130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11.98%</a:t>
              </a:r>
            </a:p>
          </p:txBody>
        </p:sp>
        <p:sp>
          <p:nvSpPr>
            <p:cNvPr id="39966" name="Rectangle 11"/>
            <p:cNvSpPr>
              <a:spLocks/>
            </p:cNvSpPr>
            <p:nvPr/>
          </p:nvSpPr>
          <p:spPr bwMode="auto">
            <a:xfrm>
              <a:off x="0" y="896"/>
              <a:ext cx="224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net savings</a:t>
              </a:r>
            </a:p>
          </p:txBody>
        </p:sp>
      </p:grp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4573588" y="6437313"/>
            <a:ext cx="15454312" cy="1041400"/>
            <a:chOff x="0" y="0"/>
            <a:chExt cx="9734" cy="656"/>
          </a:xfrm>
        </p:grpSpPr>
        <p:sp>
          <p:nvSpPr>
            <p:cNvPr id="39961" name="Rectangle 13"/>
            <p:cNvSpPr>
              <a:spLocks/>
            </p:cNvSpPr>
            <p:nvPr/>
          </p:nvSpPr>
          <p:spPr bwMode="auto">
            <a:xfrm>
              <a:off x="0" y="96"/>
              <a:ext cx="93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lower than 	2011 : 12.56%  2012 : 12.43%</a:t>
              </a:r>
            </a:p>
          </p:txBody>
        </p:sp>
        <p:sp>
          <p:nvSpPr>
            <p:cNvPr id="39962" name="AutoShape 14"/>
            <p:cNvSpPr>
              <a:spLocks/>
            </p:cNvSpPr>
            <p:nvPr/>
          </p:nvSpPr>
          <p:spPr bwMode="auto">
            <a:xfrm rot="5400000">
              <a:off x="5150" y="-3928"/>
              <a:ext cx="656" cy="8511"/>
            </a:xfrm>
            <a:prstGeom prst="roundRect">
              <a:avLst>
                <a:gd name="adj" fmla="val 50000"/>
              </a:avLst>
            </a:prstGeom>
            <a:noFill/>
            <a:ln w="101600">
              <a:solidFill>
                <a:srgbClr val="B748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44" name="Picture 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7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grpSp>
        <p:nvGrpSpPr>
          <p:cNvPr id="39968" name="Group 32"/>
          <p:cNvGrpSpPr>
            <a:grpSpLocks/>
          </p:cNvGrpSpPr>
          <p:nvPr/>
        </p:nvGrpSpPr>
        <p:grpSpPr bwMode="auto">
          <a:xfrm>
            <a:off x="8964613" y="7543800"/>
            <a:ext cx="13585825" cy="5308600"/>
            <a:chOff x="0" y="0"/>
            <a:chExt cx="8557" cy="3344"/>
          </a:xfrm>
        </p:grpSpPr>
        <p:pic>
          <p:nvPicPr>
            <p:cNvPr id="39947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320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19"/>
            <p:cNvSpPr>
              <a:spLocks/>
            </p:cNvSpPr>
            <p:nvPr/>
          </p:nvSpPr>
          <p:spPr bwMode="auto">
            <a:xfrm>
              <a:off x="0" y="928"/>
              <a:ext cx="224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net savings</a:t>
              </a:r>
            </a:p>
          </p:txBody>
        </p:sp>
        <p:sp>
          <p:nvSpPr>
            <p:cNvPr id="39949" name="Rectangle 20"/>
            <p:cNvSpPr>
              <a:spLocks/>
            </p:cNvSpPr>
            <p:nvPr/>
          </p:nvSpPr>
          <p:spPr bwMode="auto">
            <a:xfrm>
              <a:off x="0" y="2608"/>
              <a:ext cx="224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net savings</a:t>
              </a:r>
            </a:p>
          </p:txBody>
        </p:sp>
        <p:pic>
          <p:nvPicPr>
            <p:cNvPr id="39950" name="Picture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92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2"/>
            <p:cNvSpPr>
              <a:spLocks/>
            </p:cNvSpPr>
            <p:nvPr/>
          </p:nvSpPr>
          <p:spPr bwMode="auto">
            <a:xfrm>
              <a:off x="3060" y="2640"/>
              <a:ext cx="112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12.5%</a:t>
              </a:r>
            </a:p>
          </p:txBody>
        </p:sp>
        <p:sp>
          <p:nvSpPr>
            <p:cNvPr id="39952" name="Rectangle 23"/>
            <p:cNvSpPr>
              <a:spLocks/>
            </p:cNvSpPr>
            <p:nvPr/>
          </p:nvSpPr>
          <p:spPr bwMode="auto">
            <a:xfrm>
              <a:off x="2873" y="912"/>
              <a:ext cx="1315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11.49%</a:t>
              </a:r>
            </a:p>
          </p:txBody>
        </p:sp>
        <p:sp>
          <p:nvSpPr>
            <p:cNvPr id="39953" name="Rectangle 24"/>
            <p:cNvSpPr>
              <a:spLocks/>
            </p:cNvSpPr>
            <p:nvPr/>
          </p:nvSpPr>
          <p:spPr bwMode="auto">
            <a:xfrm>
              <a:off x="3016" y="0"/>
              <a:ext cx="11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union</a:t>
              </a:r>
            </a:p>
          </p:txBody>
        </p:sp>
        <p:sp>
          <p:nvSpPr>
            <p:cNvPr id="39954" name="Rectangle 25"/>
            <p:cNvSpPr>
              <a:spLocks/>
            </p:cNvSpPr>
            <p:nvPr/>
          </p:nvSpPr>
          <p:spPr bwMode="auto">
            <a:xfrm>
              <a:off x="2944" y="1784"/>
              <a:ext cx="107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small</a:t>
              </a:r>
            </a:p>
          </p:txBody>
        </p:sp>
        <p:sp>
          <p:nvSpPr>
            <p:cNvPr id="39955" name="Rectangle 26"/>
            <p:cNvSpPr>
              <a:spLocks/>
            </p:cNvSpPr>
            <p:nvPr/>
          </p:nvSpPr>
          <p:spPr bwMode="auto">
            <a:xfrm>
              <a:off x="5536" y="1792"/>
              <a:ext cx="302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big </a:t>
              </a:r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(non union)</a:t>
              </a:r>
            </a:p>
          </p:txBody>
        </p:sp>
        <p:sp>
          <p:nvSpPr>
            <p:cNvPr id="39956" name="Rectangle 27"/>
            <p:cNvSpPr>
              <a:spLocks/>
            </p:cNvSpPr>
            <p:nvPr/>
          </p:nvSpPr>
          <p:spPr bwMode="auto">
            <a:xfrm>
              <a:off x="4872" y="8"/>
              <a:ext cx="203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non-union</a:t>
              </a:r>
            </a:p>
          </p:txBody>
        </p:sp>
        <p:pic>
          <p:nvPicPr>
            <p:cNvPr id="39957" name="Picture 2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" y="232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Rectangle 29"/>
            <p:cNvSpPr>
              <a:spLocks/>
            </p:cNvSpPr>
            <p:nvPr/>
          </p:nvSpPr>
          <p:spPr bwMode="auto">
            <a:xfrm>
              <a:off x="5173" y="2656"/>
              <a:ext cx="136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13.79%</a:t>
              </a:r>
            </a:p>
          </p:txBody>
        </p:sp>
        <p:pic>
          <p:nvPicPr>
            <p:cNvPr id="39959" name="Picture 3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" y="592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0" name="Rectangle 31"/>
            <p:cNvSpPr>
              <a:spLocks/>
            </p:cNvSpPr>
            <p:nvPr/>
          </p:nvSpPr>
          <p:spPr bwMode="auto">
            <a:xfrm>
              <a:off x="5110" y="928"/>
              <a:ext cx="142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12.04%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0" r="215" b="35966"/>
          <a:stretch>
            <a:fillRect/>
          </a:stretch>
        </p:blipFill>
        <p:spPr bwMode="auto">
          <a:xfrm>
            <a:off x="457200" y="4127500"/>
            <a:ext cx="2346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 rot="16200000" flipH="1">
            <a:off x="11557000" y="-6997700"/>
            <a:ext cx="1270000" cy="23495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5200">
                <a:srgbClr val="FFFFFF">
                  <a:alpha val="25200"/>
                </a:srgbClr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19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1" r="215"/>
          <a:stretch>
            <a:fillRect/>
          </a:stretch>
        </p:blipFill>
        <p:spPr bwMode="auto">
          <a:xfrm>
            <a:off x="457200" y="8585200"/>
            <a:ext cx="23469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/>
          </p:cNvSpPr>
          <p:nvPr/>
        </p:nvSpPr>
        <p:spPr bwMode="auto">
          <a:xfrm>
            <a:off x="3048000" y="15049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net savings</a:t>
            </a:r>
          </a:p>
        </p:txBody>
      </p:sp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AutoShape 6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890500" y="4318000"/>
            <a:ext cx="3429000" cy="1625600"/>
            <a:chOff x="0" y="0"/>
            <a:chExt cx="2160" cy="1024"/>
          </a:xfrm>
        </p:grpSpPr>
        <p:pic>
          <p:nvPicPr>
            <p:cNvPr id="42001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2" name="Rectangle 8"/>
            <p:cNvSpPr>
              <a:spLocks/>
            </p:cNvSpPr>
            <p:nvPr/>
          </p:nvSpPr>
          <p:spPr bwMode="auto">
            <a:xfrm>
              <a:off x="417" y="320"/>
              <a:ext cx="129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11.98%</a:t>
              </a:r>
            </a:p>
          </p:txBody>
        </p:sp>
      </p:grpSp>
      <p:sp>
        <p:nvSpPr>
          <p:cNvPr id="41994" name="Rectangle 10"/>
          <p:cNvSpPr>
            <a:spLocks/>
          </p:cNvSpPr>
          <p:nvPr/>
        </p:nvSpPr>
        <p:spPr bwMode="auto">
          <a:xfrm>
            <a:off x="7548563" y="6553200"/>
            <a:ext cx="2784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Gotham-Black" charset="0"/>
                <a:ea typeface="ＭＳ Ｐゴシック" charset="0"/>
                <a:sym typeface="Gotham-Black" charset="0"/>
              </a:rPr>
              <a:t>is this</a:t>
            </a:r>
          </a:p>
          <a:p>
            <a:r>
              <a:rPr lang="en-US" sz="4800">
                <a:solidFill>
                  <a:schemeClr val="tx1"/>
                </a:solidFill>
                <a:latin typeface="Gotham-Black" charset="0"/>
                <a:ea typeface="ＭＳ Ｐゴシック" charset="0"/>
                <a:sym typeface="Gotham-Black" charset="0"/>
              </a:rPr>
              <a:t>enough?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10999788" y="4443413"/>
            <a:ext cx="12380912" cy="2489200"/>
            <a:chOff x="0" y="0"/>
            <a:chExt cx="7798" cy="1568"/>
          </a:xfrm>
        </p:grpSpPr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0" y="260"/>
              <a:ext cx="4125" cy="904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9500">
                  <a:solidFill>
                    <a:srgbClr val="FFFFFF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x 40 years</a:t>
              </a:r>
            </a:p>
          </p:txBody>
        </p:sp>
        <p:sp>
          <p:nvSpPr>
            <p:cNvPr id="3" name="Rectangle 12"/>
            <p:cNvSpPr>
              <a:spLocks/>
            </p:cNvSpPr>
            <p:nvPr/>
          </p:nvSpPr>
          <p:spPr bwMode="auto">
            <a:xfrm>
              <a:off x="4639" y="108"/>
              <a:ext cx="2640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= 57.4% RR</a:t>
              </a:r>
            </a:p>
            <a:p>
              <a:pPr algn="l"/>
              <a:r>
                <a:rPr lang="en-US" sz="4800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or</a:t>
              </a:r>
            </a:p>
            <a:p>
              <a:pPr algn="l"/>
              <a:r>
                <a:rPr lang="en-US" sz="4800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= 9.7 x salary</a:t>
              </a:r>
            </a:p>
          </p:txBody>
        </p:sp>
        <p:sp>
          <p:nvSpPr>
            <p:cNvPr id="42000" name="AutoShape 13"/>
            <p:cNvSpPr>
              <a:spLocks/>
            </p:cNvSpPr>
            <p:nvPr/>
          </p:nvSpPr>
          <p:spPr bwMode="auto">
            <a:xfrm rot="5400000">
              <a:off x="5214" y="-1016"/>
              <a:ext cx="1568" cy="3599"/>
            </a:xfrm>
            <a:prstGeom prst="roundRect">
              <a:avLst>
                <a:gd name="adj" fmla="val 35824"/>
              </a:avLst>
            </a:prstGeom>
            <a:noFill/>
            <a:ln w="101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999" name="Rectangle 15"/>
          <p:cNvSpPr>
            <a:spLocks/>
          </p:cNvSpPr>
          <p:nvPr/>
        </p:nvSpPr>
        <p:spPr bwMode="auto">
          <a:xfrm>
            <a:off x="7124700" y="11576050"/>
            <a:ext cx="155717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latin typeface="Gotham-Black" charset="0"/>
                <a:ea typeface="ＭＳ Ｐゴシック" charset="0"/>
                <a:sym typeface="Gotham-Black" charset="0"/>
              </a:rPr>
              <a:t>... assumes full preservation and no 1/3 lump sum!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113E-6 2.23484E-6 L -0.23756 0.026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8" y="13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utoUpdateAnimBg="0"/>
      <p:bldP spid="419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425450" y="431800"/>
            <a:ext cx="6667500" cy="12844463"/>
            <a:chOff x="0" y="0"/>
            <a:chExt cx="4200" cy="8091"/>
          </a:xfrm>
        </p:grpSpPr>
        <p:pic>
          <p:nvPicPr>
            <p:cNvPr id="4404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5264"/>
              <a:ext cx="4182" cy="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371" r="436" b="536"/>
            <a:stretch>
              <a:fillRect/>
            </a:stretch>
          </p:blipFill>
          <p:spPr bwMode="auto">
            <a:xfrm>
              <a:off x="18" y="0"/>
              <a:ext cx="4181" cy="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5" name="Picture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941"/>
              <a:ext cx="1648" cy="2744"/>
            </a:xfrm>
            <a:prstGeom prst="rect">
              <a:avLst/>
            </a:prstGeom>
            <a:noFill/>
            <a:ln>
              <a:noFill/>
            </a:ln>
            <a:effectLst>
              <a:outerShdw blurRad="139700" dist="888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3379"/>
              <a:ext cx="2656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8" name="Rectangle 6"/>
          <p:cNvSpPr>
            <a:spLocks/>
          </p:cNvSpPr>
          <p:nvPr/>
        </p:nvSpPr>
        <p:spPr bwMode="auto">
          <a:xfrm flipH="1">
            <a:off x="4413250" y="436563"/>
            <a:ext cx="2692400" cy="12839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3575">
                <a:srgbClr val="FFFFFF">
                  <a:alpha val="26425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919538" y="3232150"/>
            <a:ext cx="8118475" cy="1739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1700">
                <a:solidFill>
                  <a:srgbClr val="F8D63E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SURVIVAL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1716088" y="6800850"/>
            <a:ext cx="10328275" cy="1739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1700">
                <a:solidFill>
                  <a:srgbClr val="FF6A2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STATUS QUO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59438" y="10255250"/>
            <a:ext cx="6380162" cy="1739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1700">
                <a:solidFill>
                  <a:srgbClr val="88BD0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TRAVEL</a:t>
            </a:r>
          </a:p>
        </p:txBody>
      </p: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12839700" y="3238500"/>
            <a:ext cx="9672638" cy="9139238"/>
            <a:chOff x="0" y="0"/>
            <a:chExt cx="6093" cy="5757"/>
          </a:xfrm>
        </p:grpSpPr>
        <p:sp>
          <p:nvSpPr>
            <p:cNvPr id="44045" name="Line 10"/>
            <p:cNvSpPr>
              <a:spLocks noChangeShapeType="1"/>
            </p:cNvSpPr>
            <p:nvPr/>
          </p:nvSpPr>
          <p:spPr bwMode="auto">
            <a:xfrm flipH="1">
              <a:off x="0" y="0"/>
              <a:ext cx="0" cy="57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6" name="Rectangle 11"/>
            <p:cNvSpPr>
              <a:spLocks/>
            </p:cNvSpPr>
            <p:nvPr/>
          </p:nvSpPr>
          <p:spPr bwMode="auto">
            <a:xfrm>
              <a:off x="590" y="1927"/>
              <a:ext cx="5503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Book" charset="0"/>
                  <a:ea typeface="ＭＳ Ｐゴシック" charset="0"/>
                  <a:sym typeface="Gotham Rounded Book" charset="0"/>
                </a:rPr>
                <a:t>what should we aim for?</a:t>
              </a:r>
            </a:p>
            <a:p>
              <a:pPr algn="l"/>
              <a:endParaRPr lang="en-US">
                <a:solidFill>
                  <a:schemeClr val="tx1"/>
                </a:solidFill>
                <a:latin typeface="Gotham Rounded Book" charset="0"/>
                <a:ea typeface="ＭＳ Ｐゴシック" charset="0"/>
                <a:sym typeface="Gotham Rounded Book" charset="0"/>
              </a:endParaRPr>
            </a:p>
            <a:p>
              <a:pPr algn="l"/>
              <a:r>
                <a:rPr lang="en-US">
                  <a:solidFill>
                    <a:schemeClr val="tx1"/>
                  </a:solidFill>
                  <a:latin typeface="Gotham Rounded Book" charset="0"/>
                  <a:ea typeface="ＭＳ Ｐゴシック" charset="0"/>
                  <a:sym typeface="Gotham Rounded Book" charset="0"/>
                </a:rPr>
                <a:t>what</a:t>
              </a:r>
              <a:r>
                <a:rPr lang="ja-JP" altLang="en-US">
                  <a:solidFill>
                    <a:schemeClr val="tx1"/>
                  </a:solidFill>
                  <a:latin typeface="Arial" charset="0"/>
                  <a:ea typeface="ＭＳ Ｐゴシック" charset="0"/>
                  <a:sym typeface="Gotham Rounded Book" charset="0"/>
                </a:rPr>
                <a:t>’</a:t>
              </a:r>
              <a:r>
                <a:rPr lang="en-US" altLang="ja-JP">
                  <a:solidFill>
                    <a:schemeClr val="tx1"/>
                  </a:solidFill>
                  <a:latin typeface="Gotham Rounded Book" charset="0"/>
                  <a:ea typeface="Gotham Rounded Book" charset="0"/>
                  <a:cs typeface="Gotham Rounded Book" charset="0"/>
                  <a:sym typeface="Gotham Rounded Book" charset="0"/>
                </a:rPr>
                <a:t>s comfortable?</a:t>
              </a:r>
              <a:endParaRPr lang="en-US">
                <a:solidFill>
                  <a:schemeClr val="tx1"/>
                </a:solidFill>
                <a:latin typeface="Gotham Rounded Book" charset="0"/>
                <a:ea typeface="Gotham Rounded Book" charset="0"/>
                <a:cs typeface="Gotham Rounded Book" charset="0"/>
                <a:sym typeface="Gotham Rounded Book" charset="0"/>
              </a:endParaRPr>
            </a:p>
          </p:txBody>
        </p:sp>
      </p:grpSp>
      <p:sp>
        <p:nvSpPr>
          <p:cNvPr id="44042" name="Rectangle 13"/>
          <p:cNvSpPr>
            <a:spLocks/>
          </p:cNvSpPr>
          <p:nvPr/>
        </p:nvSpPr>
        <p:spPr bwMode="auto">
          <a:xfrm>
            <a:off x="5562600" y="4718050"/>
            <a:ext cx="64817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not a burden on family</a:t>
            </a:r>
          </a:p>
        </p:txBody>
      </p:sp>
      <p:sp>
        <p:nvSpPr>
          <p:cNvPr id="44043" name="Rectangle 14"/>
          <p:cNvSpPr>
            <a:spLocks/>
          </p:cNvSpPr>
          <p:nvPr/>
        </p:nvSpPr>
        <p:spPr bwMode="auto">
          <a:xfrm>
            <a:off x="5473700" y="8318500"/>
            <a:ext cx="65674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retain current standard</a:t>
            </a:r>
          </a:p>
        </p:txBody>
      </p:sp>
      <p:sp>
        <p:nvSpPr>
          <p:cNvPr id="2" name="Rectangle 15"/>
          <p:cNvSpPr>
            <a:spLocks/>
          </p:cNvSpPr>
          <p:nvPr/>
        </p:nvSpPr>
        <p:spPr bwMode="auto">
          <a:xfrm>
            <a:off x="7061200" y="11760200"/>
            <a:ext cx="49768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financial freedom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6400"/>
            <a:ext cx="23495000" cy="128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9163050" y="5567363"/>
            <a:ext cx="6045200" cy="6692900"/>
            <a:chOff x="0" y="0"/>
            <a:chExt cx="3808" cy="4216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0" y="0"/>
              <a:ext cx="3808" cy="4216"/>
              <a:chOff x="0" y="0"/>
              <a:chExt cx="3808" cy="4216"/>
            </a:xfrm>
          </p:grpSpPr>
          <p:sp>
            <p:nvSpPr>
              <p:cNvPr id="2" name="Rectangle 2"/>
              <p:cNvSpPr>
                <a:spLocks/>
              </p:cNvSpPr>
              <p:nvPr/>
            </p:nvSpPr>
            <p:spPr bwMode="auto">
              <a:xfrm>
                <a:off x="0" y="0"/>
                <a:ext cx="3808" cy="4216"/>
              </a:xfrm>
              <a:prstGeom prst="rect">
                <a:avLst/>
              </a:prstGeom>
              <a:solidFill>
                <a:schemeClr val="accent1">
                  <a:alpha val="4705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47058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464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" y="128"/>
                <a:ext cx="3584" cy="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Rectangle 5"/>
            <p:cNvSpPr>
              <a:spLocks/>
            </p:cNvSpPr>
            <p:nvPr/>
          </p:nvSpPr>
          <p:spPr bwMode="auto">
            <a:xfrm>
              <a:off x="198" y="2412"/>
              <a:ext cx="3544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3300">
                  <a:solidFill>
                    <a:schemeClr val="tx1"/>
                  </a:solidFill>
                  <a:latin typeface="Digital dream Fat" charset="0"/>
                  <a:ea typeface="ＭＳ Ｐゴシック" charset="0"/>
                  <a:sym typeface="Digital dream Fat" charset="0"/>
                </a:rPr>
                <a:t>distance</a:t>
              </a:r>
            </a:p>
            <a:p>
              <a:pPr algn="l">
                <a:lnSpc>
                  <a:spcPct val="120000"/>
                </a:lnSpc>
              </a:pPr>
              <a:r>
                <a:rPr lang="en-US" sz="3300">
                  <a:solidFill>
                    <a:schemeClr val="tx1"/>
                  </a:solidFill>
                  <a:latin typeface="Digital dream Fat" charset="0"/>
                  <a:ea typeface="ＭＳ Ｐゴシック" charset="0"/>
                  <a:sym typeface="Digital dream Fat" charset="0"/>
                </a:rPr>
                <a:t>current speed</a:t>
              </a:r>
            </a:p>
            <a:p>
              <a:pPr algn="l">
                <a:lnSpc>
                  <a:spcPct val="120000"/>
                </a:lnSpc>
              </a:pPr>
              <a:r>
                <a:rPr lang="en-US" sz="3300">
                  <a:solidFill>
                    <a:schemeClr val="tx1"/>
                  </a:solidFill>
                  <a:latin typeface="Digital dream Fat" charset="0"/>
                  <a:ea typeface="ＭＳ Ｐゴシック" charset="0"/>
                  <a:sym typeface="Digital dream Fat" charset="0"/>
                </a:rPr>
                <a:t>average speed</a:t>
              </a:r>
            </a:p>
            <a:p>
              <a:pPr algn="l">
                <a:lnSpc>
                  <a:spcPct val="120000"/>
                </a:lnSpc>
              </a:pPr>
              <a:r>
                <a:rPr lang="en-US" sz="3300">
                  <a:solidFill>
                    <a:schemeClr val="tx1"/>
                  </a:solidFill>
                  <a:latin typeface="Digital dream Fat" charset="0"/>
                  <a:ea typeface="ＭＳ Ｐゴシック" charset="0"/>
                  <a:sym typeface="Digital dream Fat" charset="0"/>
                </a:rPr>
                <a:t>journey time</a:t>
              </a:r>
            </a:p>
            <a:p>
              <a:pPr algn="l">
                <a:lnSpc>
                  <a:spcPct val="120000"/>
                </a:lnSpc>
              </a:pPr>
              <a:r>
                <a:rPr lang="en-US" sz="3300">
                  <a:solidFill>
                    <a:schemeClr val="tx1"/>
                  </a:solidFill>
                  <a:latin typeface="Digital dream Fat" charset="0"/>
                  <a:ea typeface="ＭＳ Ｐゴシック" charset="0"/>
                  <a:sym typeface="Digital dream Fat" charset="0"/>
                </a:rPr>
                <a:t>fuel consumption</a:t>
              </a:r>
            </a:p>
          </p:txBody>
        </p:sp>
      </p:grpSp>
      <p:sp>
        <p:nvSpPr>
          <p:cNvPr id="19463" name="Rectangle 7"/>
          <p:cNvSpPr>
            <a:spLocks/>
          </p:cNvSpPr>
          <p:nvPr/>
        </p:nvSpPr>
        <p:spPr bwMode="auto">
          <a:xfrm>
            <a:off x="3124200" y="3238500"/>
            <a:ext cx="19469100" cy="1778000"/>
          </a:xfrm>
          <a:prstGeom prst="rect">
            <a:avLst/>
          </a:prstGeom>
          <a:noFill/>
          <a:ln>
            <a:noFill/>
          </a:ln>
          <a:effectLst>
            <a:outerShdw blurRad="4191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1900" dirty="0">
                <a:solidFill>
                  <a:srgbClr val="D3D16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dad ... are we there yet?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5867400" y="12001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how much?</a:t>
            </a:r>
          </a:p>
        </p:txBody>
      </p:sp>
      <p:sp>
        <p:nvSpPr>
          <p:cNvPr id="46083" name="AutoShape 2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0" y="49276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00" y="49149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5"/>
          <p:cNvSpPr>
            <a:spLocks/>
          </p:cNvSpPr>
          <p:nvPr/>
        </p:nvSpPr>
        <p:spPr bwMode="auto">
          <a:xfrm>
            <a:off x="19746913" y="5435600"/>
            <a:ext cx="21288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R25K+</a:t>
            </a:r>
          </a:p>
        </p:txBody>
      </p:sp>
      <p:pic>
        <p:nvPicPr>
          <p:cNvPr id="4608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49149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7"/>
          <p:cNvSpPr>
            <a:spLocks/>
          </p:cNvSpPr>
          <p:nvPr/>
        </p:nvSpPr>
        <p:spPr bwMode="auto">
          <a:xfrm>
            <a:off x="12439650" y="5410200"/>
            <a:ext cx="2058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&lt;R10K</a:t>
            </a:r>
          </a:p>
        </p:txBody>
      </p:sp>
      <p:grpSp>
        <p:nvGrpSpPr>
          <p:cNvPr id="46089" name="Group 14"/>
          <p:cNvGrpSpPr>
            <a:grpSpLocks/>
          </p:cNvGrpSpPr>
          <p:nvPr/>
        </p:nvGrpSpPr>
        <p:grpSpPr bwMode="auto">
          <a:xfrm>
            <a:off x="11925300" y="6870700"/>
            <a:ext cx="10620375" cy="1638300"/>
            <a:chOff x="0" y="0"/>
            <a:chExt cx="6690" cy="1032"/>
          </a:xfrm>
        </p:grpSpPr>
        <p:pic>
          <p:nvPicPr>
            <p:cNvPr id="46101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" y="8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2" name="Rectangle 9"/>
            <p:cNvSpPr>
              <a:spLocks/>
            </p:cNvSpPr>
            <p:nvPr/>
          </p:nvSpPr>
          <p:spPr bwMode="auto">
            <a:xfrm>
              <a:off x="5213" y="288"/>
              <a:ext cx="87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58%</a:t>
              </a:r>
            </a:p>
          </p:txBody>
        </p:sp>
        <p:pic>
          <p:nvPicPr>
            <p:cNvPr id="46103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8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4" name="Rectangle 11"/>
            <p:cNvSpPr>
              <a:spLocks/>
            </p:cNvSpPr>
            <p:nvPr/>
          </p:nvSpPr>
          <p:spPr bwMode="auto">
            <a:xfrm>
              <a:off x="2943" y="296"/>
              <a:ext cx="79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61%</a:t>
              </a:r>
            </a:p>
          </p:txBody>
        </p:sp>
        <p:pic>
          <p:nvPicPr>
            <p:cNvPr id="46105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6" name="Rectangle 13"/>
            <p:cNvSpPr>
              <a:spLocks/>
            </p:cNvSpPr>
            <p:nvPr/>
          </p:nvSpPr>
          <p:spPr bwMode="auto">
            <a:xfrm>
              <a:off x="636" y="328"/>
              <a:ext cx="885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62%</a:t>
              </a:r>
            </a:p>
          </p:txBody>
        </p:sp>
      </p:grpSp>
      <p:sp>
        <p:nvSpPr>
          <p:cNvPr id="46090" name="Rectangle 15"/>
          <p:cNvSpPr>
            <a:spLocks/>
          </p:cNvSpPr>
          <p:nvPr/>
        </p:nvSpPr>
        <p:spPr bwMode="auto">
          <a:xfrm>
            <a:off x="16190913" y="5118100"/>
            <a:ext cx="19923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R10K</a:t>
            </a:r>
          </a:p>
          <a:p>
            <a:pPr>
              <a:lnSpc>
                <a:spcPct val="70000"/>
              </a:lnSpc>
            </a:pPr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-R25K</a:t>
            </a:r>
          </a:p>
        </p:txBody>
      </p:sp>
      <p:pic>
        <p:nvPicPr>
          <p:cNvPr id="4609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AutoShape 17"/>
          <p:cNvSpPr>
            <a:spLocks/>
          </p:cNvSpPr>
          <p:nvPr/>
        </p:nvSpPr>
        <p:spPr bwMode="auto">
          <a:xfrm>
            <a:off x="213487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93" name="Picture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19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sp>
        <p:nvSpPr>
          <p:cNvPr id="46095" name="Rectangle 20"/>
          <p:cNvSpPr>
            <a:spLocks/>
          </p:cNvSpPr>
          <p:nvPr/>
        </p:nvSpPr>
        <p:spPr bwMode="auto">
          <a:xfrm>
            <a:off x="7721600" y="2508250"/>
            <a:ext cx="9779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replacement ratio (RR) stats (PO)</a:t>
            </a:r>
          </a:p>
        </p:txBody>
      </p:sp>
      <p:grpSp>
        <p:nvGrpSpPr>
          <p:cNvPr id="46096" name="Group 25"/>
          <p:cNvGrpSpPr>
            <a:grpSpLocks/>
          </p:cNvGrpSpPr>
          <p:nvPr/>
        </p:nvGrpSpPr>
        <p:grpSpPr bwMode="auto">
          <a:xfrm>
            <a:off x="-254000" y="5372100"/>
            <a:ext cx="11774488" cy="6788150"/>
            <a:chOff x="0" y="0"/>
            <a:chExt cx="7417" cy="4276"/>
          </a:xfrm>
        </p:grpSpPr>
        <p:sp>
          <p:nvSpPr>
            <p:cNvPr id="46097" name="Rectangle 21"/>
            <p:cNvSpPr>
              <a:spLocks/>
            </p:cNvSpPr>
            <p:nvPr/>
          </p:nvSpPr>
          <p:spPr bwMode="auto">
            <a:xfrm>
              <a:off x="1" y="0"/>
              <a:ext cx="741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monthly income before retirement</a:t>
              </a:r>
            </a:p>
          </p:txBody>
        </p:sp>
        <p:sp>
          <p:nvSpPr>
            <p:cNvPr id="46098" name="Rectangle 22"/>
            <p:cNvSpPr>
              <a:spLocks/>
            </p:cNvSpPr>
            <p:nvPr/>
          </p:nvSpPr>
          <p:spPr bwMode="auto">
            <a:xfrm>
              <a:off x="0" y="1060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for survival</a:t>
              </a:r>
            </a:p>
          </p:txBody>
        </p:sp>
        <p:sp>
          <p:nvSpPr>
            <p:cNvPr id="46099" name="Rectangle 23"/>
            <p:cNvSpPr>
              <a:spLocks/>
            </p:cNvSpPr>
            <p:nvPr/>
          </p:nvSpPr>
          <p:spPr bwMode="auto">
            <a:xfrm>
              <a:off x="0" y="2276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to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maintain current living standard</a:t>
              </a:r>
            </a:p>
          </p:txBody>
        </p:sp>
        <p:sp>
          <p:nvSpPr>
            <p:cNvPr id="46100" name="Rectangle 24"/>
            <p:cNvSpPr>
              <a:spLocks/>
            </p:cNvSpPr>
            <p:nvPr/>
          </p:nvSpPr>
          <p:spPr bwMode="auto">
            <a:xfrm>
              <a:off x="0" y="3484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to live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beyond current living standard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867400" y="12001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how much?</a:t>
            </a:r>
          </a:p>
        </p:txBody>
      </p:sp>
      <p:sp>
        <p:nvSpPr>
          <p:cNvPr id="48131" name="AutoShape 2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3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0" y="49276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00" y="49149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5"/>
          <p:cNvSpPr>
            <a:spLocks/>
          </p:cNvSpPr>
          <p:nvPr/>
        </p:nvSpPr>
        <p:spPr bwMode="auto">
          <a:xfrm>
            <a:off x="19746913" y="5435600"/>
            <a:ext cx="21288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R25K+</a:t>
            </a:r>
          </a:p>
        </p:txBody>
      </p:sp>
      <p:pic>
        <p:nvPicPr>
          <p:cNvPr id="4813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49149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7"/>
          <p:cNvSpPr>
            <a:spLocks/>
          </p:cNvSpPr>
          <p:nvPr/>
        </p:nvSpPr>
        <p:spPr bwMode="auto">
          <a:xfrm>
            <a:off x="12439650" y="5410200"/>
            <a:ext cx="2058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&lt;R10K</a:t>
            </a:r>
          </a:p>
        </p:txBody>
      </p:sp>
      <p:sp>
        <p:nvSpPr>
          <p:cNvPr id="48137" name="Rectangle 8"/>
          <p:cNvSpPr>
            <a:spLocks/>
          </p:cNvSpPr>
          <p:nvPr/>
        </p:nvSpPr>
        <p:spPr bwMode="auto">
          <a:xfrm>
            <a:off x="16190913" y="5118100"/>
            <a:ext cx="19923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R10K</a:t>
            </a:r>
          </a:p>
          <a:p>
            <a:pPr>
              <a:lnSpc>
                <a:spcPct val="70000"/>
              </a:lnSpc>
            </a:pPr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-R25K</a:t>
            </a:r>
          </a:p>
        </p:txBody>
      </p:sp>
      <p:grpSp>
        <p:nvGrpSpPr>
          <p:cNvPr id="48138" name="Group 15"/>
          <p:cNvGrpSpPr>
            <a:grpSpLocks/>
          </p:cNvGrpSpPr>
          <p:nvPr/>
        </p:nvGrpSpPr>
        <p:grpSpPr bwMode="auto">
          <a:xfrm>
            <a:off x="11925300" y="8826500"/>
            <a:ext cx="10620375" cy="1638300"/>
            <a:chOff x="0" y="0"/>
            <a:chExt cx="6690" cy="1032"/>
          </a:xfrm>
        </p:grpSpPr>
        <p:pic>
          <p:nvPicPr>
            <p:cNvPr id="48150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" y="8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1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8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2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3" name="Rectangle 12"/>
            <p:cNvSpPr>
              <a:spLocks/>
            </p:cNvSpPr>
            <p:nvPr/>
          </p:nvSpPr>
          <p:spPr bwMode="auto">
            <a:xfrm>
              <a:off x="5209" y="264"/>
              <a:ext cx="86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72%</a:t>
              </a:r>
            </a:p>
          </p:txBody>
        </p:sp>
        <p:sp>
          <p:nvSpPr>
            <p:cNvPr id="48154" name="Rectangle 13"/>
            <p:cNvSpPr>
              <a:spLocks/>
            </p:cNvSpPr>
            <p:nvPr/>
          </p:nvSpPr>
          <p:spPr bwMode="auto">
            <a:xfrm>
              <a:off x="2855" y="272"/>
              <a:ext cx="86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74%</a:t>
              </a:r>
            </a:p>
          </p:txBody>
        </p:sp>
        <p:sp>
          <p:nvSpPr>
            <p:cNvPr id="48155" name="Rectangle 14"/>
            <p:cNvSpPr>
              <a:spLocks/>
            </p:cNvSpPr>
            <p:nvPr/>
          </p:nvSpPr>
          <p:spPr bwMode="auto">
            <a:xfrm>
              <a:off x="625" y="304"/>
              <a:ext cx="87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76%</a:t>
              </a:r>
            </a:p>
          </p:txBody>
        </p:sp>
      </p:grpSp>
      <p:pic>
        <p:nvPicPr>
          <p:cNvPr id="4813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AutoShape 17"/>
          <p:cNvSpPr>
            <a:spLocks/>
          </p:cNvSpPr>
          <p:nvPr/>
        </p:nvSpPr>
        <p:spPr bwMode="auto">
          <a:xfrm>
            <a:off x="213487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41" name="Picture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Rectangle 19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sp>
        <p:nvSpPr>
          <p:cNvPr id="48143" name="Rectangle 20"/>
          <p:cNvSpPr>
            <a:spLocks/>
          </p:cNvSpPr>
          <p:nvPr/>
        </p:nvSpPr>
        <p:spPr bwMode="auto">
          <a:xfrm>
            <a:off x="7721600" y="2508250"/>
            <a:ext cx="9779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replacement ratio (RR) stats (PO)</a:t>
            </a:r>
          </a:p>
        </p:txBody>
      </p:sp>
      <p:grpSp>
        <p:nvGrpSpPr>
          <p:cNvPr id="48144" name="Group 25"/>
          <p:cNvGrpSpPr>
            <a:grpSpLocks/>
          </p:cNvGrpSpPr>
          <p:nvPr/>
        </p:nvGrpSpPr>
        <p:grpSpPr bwMode="auto">
          <a:xfrm>
            <a:off x="-254000" y="5372100"/>
            <a:ext cx="11774488" cy="6788150"/>
            <a:chOff x="0" y="0"/>
            <a:chExt cx="7417" cy="4276"/>
          </a:xfrm>
        </p:grpSpPr>
        <p:sp>
          <p:nvSpPr>
            <p:cNvPr id="48146" name="Rectangle 21"/>
            <p:cNvSpPr>
              <a:spLocks/>
            </p:cNvSpPr>
            <p:nvPr/>
          </p:nvSpPr>
          <p:spPr bwMode="auto">
            <a:xfrm>
              <a:off x="1" y="0"/>
              <a:ext cx="741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monthly income before retirement</a:t>
              </a:r>
            </a:p>
          </p:txBody>
        </p:sp>
        <p:sp>
          <p:nvSpPr>
            <p:cNvPr id="48147" name="Rectangle 22"/>
            <p:cNvSpPr>
              <a:spLocks/>
            </p:cNvSpPr>
            <p:nvPr/>
          </p:nvSpPr>
          <p:spPr bwMode="auto">
            <a:xfrm>
              <a:off x="0" y="1060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for survival</a:t>
              </a:r>
            </a:p>
          </p:txBody>
        </p:sp>
        <p:sp>
          <p:nvSpPr>
            <p:cNvPr id="48148" name="Rectangle 23"/>
            <p:cNvSpPr>
              <a:spLocks/>
            </p:cNvSpPr>
            <p:nvPr/>
          </p:nvSpPr>
          <p:spPr bwMode="auto">
            <a:xfrm>
              <a:off x="0" y="2276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to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maintain current living standard</a:t>
              </a:r>
            </a:p>
          </p:txBody>
        </p:sp>
        <p:sp>
          <p:nvSpPr>
            <p:cNvPr id="48149" name="Rectangle 24"/>
            <p:cNvSpPr>
              <a:spLocks/>
            </p:cNvSpPr>
            <p:nvPr/>
          </p:nvSpPr>
          <p:spPr bwMode="auto">
            <a:xfrm>
              <a:off x="0" y="3484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to live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beyond current living standard</a:t>
              </a:r>
            </a:p>
          </p:txBody>
        </p:sp>
      </p:grpSp>
      <p:sp>
        <p:nvSpPr>
          <p:cNvPr id="48145" name="Rectangle 26"/>
          <p:cNvSpPr>
            <a:spLocks/>
          </p:cNvSpPr>
          <p:nvPr/>
        </p:nvSpPr>
        <p:spPr bwMode="auto">
          <a:xfrm>
            <a:off x="15146338" y="7327900"/>
            <a:ext cx="40878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average 60%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5867400" y="12001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how much?</a:t>
            </a:r>
          </a:p>
        </p:txBody>
      </p:sp>
      <p:sp>
        <p:nvSpPr>
          <p:cNvPr id="50179" name="AutoShape 2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018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0" y="49276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00" y="49149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5"/>
          <p:cNvSpPr>
            <a:spLocks/>
          </p:cNvSpPr>
          <p:nvPr/>
        </p:nvSpPr>
        <p:spPr bwMode="auto">
          <a:xfrm>
            <a:off x="19746913" y="5435600"/>
            <a:ext cx="21288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R25K+</a:t>
            </a:r>
          </a:p>
        </p:txBody>
      </p:sp>
      <p:pic>
        <p:nvPicPr>
          <p:cNvPr id="50183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4914900"/>
            <a:ext cx="3416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7"/>
          <p:cNvSpPr>
            <a:spLocks/>
          </p:cNvSpPr>
          <p:nvPr/>
        </p:nvSpPr>
        <p:spPr bwMode="auto">
          <a:xfrm>
            <a:off x="12439650" y="5410200"/>
            <a:ext cx="2058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&lt;R10K</a:t>
            </a:r>
          </a:p>
        </p:txBody>
      </p:sp>
      <p:sp>
        <p:nvSpPr>
          <p:cNvPr id="50185" name="Rectangle 8"/>
          <p:cNvSpPr>
            <a:spLocks/>
          </p:cNvSpPr>
          <p:nvPr/>
        </p:nvSpPr>
        <p:spPr bwMode="auto">
          <a:xfrm>
            <a:off x="16190913" y="5118100"/>
            <a:ext cx="19923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R10K</a:t>
            </a:r>
          </a:p>
          <a:p>
            <a:pPr>
              <a:lnSpc>
                <a:spcPct val="70000"/>
              </a:lnSpc>
            </a:pPr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-R25K</a:t>
            </a:r>
          </a:p>
        </p:txBody>
      </p:sp>
      <p:grpSp>
        <p:nvGrpSpPr>
          <p:cNvPr id="50186" name="Group 15"/>
          <p:cNvGrpSpPr>
            <a:grpSpLocks/>
          </p:cNvGrpSpPr>
          <p:nvPr/>
        </p:nvGrpSpPr>
        <p:grpSpPr bwMode="auto">
          <a:xfrm>
            <a:off x="11925300" y="10769600"/>
            <a:ext cx="10620375" cy="1638300"/>
            <a:chOff x="0" y="0"/>
            <a:chExt cx="6690" cy="1032"/>
          </a:xfrm>
        </p:grpSpPr>
        <p:pic>
          <p:nvPicPr>
            <p:cNvPr id="50199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" y="8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0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8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1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2" name="Rectangle 12"/>
            <p:cNvSpPr>
              <a:spLocks/>
            </p:cNvSpPr>
            <p:nvPr/>
          </p:nvSpPr>
          <p:spPr bwMode="auto">
            <a:xfrm>
              <a:off x="5177" y="288"/>
              <a:ext cx="8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87%</a:t>
              </a:r>
            </a:p>
          </p:txBody>
        </p:sp>
        <p:sp>
          <p:nvSpPr>
            <p:cNvPr id="50203" name="Rectangle 13"/>
            <p:cNvSpPr>
              <a:spLocks/>
            </p:cNvSpPr>
            <p:nvPr/>
          </p:nvSpPr>
          <p:spPr bwMode="auto">
            <a:xfrm>
              <a:off x="2867" y="288"/>
              <a:ext cx="88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88%</a:t>
              </a:r>
            </a:p>
          </p:txBody>
        </p:sp>
        <p:sp>
          <p:nvSpPr>
            <p:cNvPr id="50204" name="Rectangle 14"/>
            <p:cNvSpPr>
              <a:spLocks/>
            </p:cNvSpPr>
            <p:nvPr/>
          </p:nvSpPr>
          <p:spPr bwMode="auto">
            <a:xfrm>
              <a:off x="607" y="288"/>
              <a:ext cx="8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87%</a:t>
              </a:r>
            </a:p>
          </p:txBody>
        </p:sp>
      </p:grpSp>
      <p:pic>
        <p:nvPicPr>
          <p:cNvPr id="5018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AutoShape 17"/>
          <p:cNvSpPr>
            <a:spLocks/>
          </p:cNvSpPr>
          <p:nvPr/>
        </p:nvSpPr>
        <p:spPr bwMode="auto">
          <a:xfrm>
            <a:off x="213487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0189" name="Picture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Rectangle 19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sp>
        <p:nvSpPr>
          <p:cNvPr id="50191" name="Rectangle 20"/>
          <p:cNvSpPr>
            <a:spLocks/>
          </p:cNvSpPr>
          <p:nvPr/>
        </p:nvSpPr>
        <p:spPr bwMode="auto">
          <a:xfrm>
            <a:off x="7721600" y="2508250"/>
            <a:ext cx="9779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replacement ratio (RR) stats (PO)</a:t>
            </a:r>
          </a:p>
        </p:txBody>
      </p:sp>
      <p:grpSp>
        <p:nvGrpSpPr>
          <p:cNvPr id="50192" name="Group 25"/>
          <p:cNvGrpSpPr>
            <a:grpSpLocks/>
          </p:cNvGrpSpPr>
          <p:nvPr/>
        </p:nvGrpSpPr>
        <p:grpSpPr bwMode="auto">
          <a:xfrm>
            <a:off x="-254000" y="5372100"/>
            <a:ext cx="11774488" cy="6788150"/>
            <a:chOff x="0" y="0"/>
            <a:chExt cx="7417" cy="4276"/>
          </a:xfrm>
        </p:grpSpPr>
        <p:sp>
          <p:nvSpPr>
            <p:cNvPr id="50195" name="Rectangle 21"/>
            <p:cNvSpPr>
              <a:spLocks/>
            </p:cNvSpPr>
            <p:nvPr/>
          </p:nvSpPr>
          <p:spPr bwMode="auto">
            <a:xfrm>
              <a:off x="1" y="0"/>
              <a:ext cx="741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monthly income before retirement</a:t>
              </a:r>
            </a:p>
          </p:txBody>
        </p:sp>
        <p:sp>
          <p:nvSpPr>
            <p:cNvPr id="50196" name="Rectangle 22"/>
            <p:cNvSpPr>
              <a:spLocks/>
            </p:cNvSpPr>
            <p:nvPr/>
          </p:nvSpPr>
          <p:spPr bwMode="auto">
            <a:xfrm>
              <a:off x="0" y="1060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for survival</a:t>
              </a:r>
            </a:p>
          </p:txBody>
        </p:sp>
        <p:sp>
          <p:nvSpPr>
            <p:cNvPr id="50197" name="Rectangle 23"/>
            <p:cNvSpPr>
              <a:spLocks/>
            </p:cNvSpPr>
            <p:nvPr/>
          </p:nvSpPr>
          <p:spPr bwMode="auto">
            <a:xfrm>
              <a:off x="0" y="2276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to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maintain current living standard</a:t>
              </a:r>
            </a:p>
          </p:txBody>
        </p:sp>
        <p:sp>
          <p:nvSpPr>
            <p:cNvPr id="50198" name="Rectangle 24"/>
            <p:cNvSpPr>
              <a:spLocks/>
            </p:cNvSpPr>
            <p:nvPr/>
          </p:nvSpPr>
          <p:spPr bwMode="auto">
            <a:xfrm>
              <a:off x="0" y="3484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to live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beyond current living standard</a:t>
              </a:r>
            </a:p>
          </p:txBody>
        </p:sp>
      </p:grpSp>
      <p:sp>
        <p:nvSpPr>
          <p:cNvPr id="50193" name="Rectangle 26"/>
          <p:cNvSpPr>
            <a:spLocks/>
          </p:cNvSpPr>
          <p:nvPr/>
        </p:nvSpPr>
        <p:spPr bwMode="auto">
          <a:xfrm>
            <a:off x="15146338" y="7327900"/>
            <a:ext cx="40878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average 60%</a:t>
            </a:r>
          </a:p>
        </p:txBody>
      </p:sp>
      <p:sp>
        <p:nvSpPr>
          <p:cNvPr id="50194" name="Rectangle 27"/>
          <p:cNvSpPr>
            <a:spLocks/>
          </p:cNvSpPr>
          <p:nvPr/>
        </p:nvSpPr>
        <p:spPr bwMode="auto">
          <a:xfrm>
            <a:off x="15243175" y="9118600"/>
            <a:ext cx="3983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average 75%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5867400" y="12001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how much?</a:t>
            </a:r>
          </a:p>
        </p:txBody>
      </p:sp>
      <p:sp>
        <p:nvSpPr>
          <p:cNvPr id="52227" name="AutoShape 2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AutoShape 4"/>
          <p:cNvSpPr>
            <a:spLocks/>
          </p:cNvSpPr>
          <p:nvPr/>
        </p:nvSpPr>
        <p:spPr bwMode="auto">
          <a:xfrm>
            <a:off x="21336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2230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6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sp>
        <p:nvSpPr>
          <p:cNvPr id="52232" name="Rectangle 7"/>
          <p:cNvSpPr>
            <a:spLocks/>
          </p:cNvSpPr>
          <p:nvPr/>
        </p:nvSpPr>
        <p:spPr bwMode="auto">
          <a:xfrm>
            <a:off x="7721600" y="2508250"/>
            <a:ext cx="11633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replacement ratio (RR) stats Pensioners</a:t>
            </a:r>
          </a:p>
        </p:txBody>
      </p:sp>
      <p:grpSp>
        <p:nvGrpSpPr>
          <p:cNvPr id="52233" name="Group 11"/>
          <p:cNvGrpSpPr>
            <a:grpSpLocks/>
          </p:cNvGrpSpPr>
          <p:nvPr/>
        </p:nvGrpSpPr>
        <p:grpSpPr bwMode="auto">
          <a:xfrm>
            <a:off x="-254000" y="5372100"/>
            <a:ext cx="11774488" cy="4870450"/>
            <a:chOff x="0" y="0"/>
            <a:chExt cx="7417" cy="3068"/>
          </a:xfrm>
        </p:grpSpPr>
        <p:sp>
          <p:nvSpPr>
            <p:cNvPr id="52247" name="Rectangle 8"/>
            <p:cNvSpPr>
              <a:spLocks/>
            </p:cNvSpPr>
            <p:nvPr/>
          </p:nvSpPr>
          <p:spPr bwMode="auto">
            <a:xfrm>
              <a:off x="1" y="0"/>
              <a:ext cx="741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monthly income before retirement</a:t>
              </a:r>
            </a:p>
          </p:txBody>
        </p:sp>
        <p:sp>
          <p:nvSpPr>
            <p:cNvPr id="52248" name="Rectangle 9"/>
            <p:cNvSpPr>
              <a:spLocks/>
            </p:cNvSpPr>
            <p:nvPr/>
          </p:nvSpPr>
          <p:spPr bwMode="auto">
            <a:xfrm>
              <a:off x="0" y="1060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for survival</a:t>
              </a:r>
            </a:p>
          </p:txBody>
        </p:sp>
        <p:sp>
          <p:nvSpPr>
            <p:cNvPr id="52249" name="Rectangle 10"/>
            <p:cNvSpPr>
              <a:spLocks/>
            </p:cNvSpPr>
            <p:nvPr/>
          </p:nvSpPr>
          <p:spPr bwMode="auto">
            <a:xfrm>
              <a:off x="0" y="2276"/>
              <a:ext cx="741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RR considered necessary to </a:t>
              </a:r>
              <a:b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maintain current living standard</a:t>
              </a:r>
            </a:p>
          </p:txBody>
        </p:sp>
      </p:grpSp>
      <p:grpSp>
        <p:nvGrpSpPr>
          <p:cNvPr id="52234" name="Group 24"/>
          <p:cNvGrpSpPr>
            <a:grpSpLocks/>
          </p:cNvGrpSpPr>
          <p:nvPr/>
        </p:nvGrpSpPr>
        <p:grpSpPr bwMode="auto">
          <a:xfrm>
            <a:off x="11925300" y="4914900"/>
            <a:ext cx="7023100" cy="5549900"/>
            <a:chOff x="0" y="0"/>
            <a:chExt cx="4424" cy="3496"/>
          </a:xfrm>
        </p:grpSpPr>
        <p:pic>
          <p:nvPicPr>
            <p:cNvPr id="52235" name="Picture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1240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2472"/>
              <a:ext cx="216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8" name="Rectangle 15"/>
            <p:cNvSpPr>
              <a:spLocks/>
            </p:cNvSpPr>
            <p:nvPr/>
          </p:nvSpPr>
          <p:spPr bwMode="auto">
            <a:xfrm>
              <a:off x="2857" y="1528"/>
              <a:ext cx="88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63%</a:t>
              </a:r>
            </a:p>
          </p:txBody>
        </p:sp>
        <p:pic>
          <p:nvPicPr>
            <p:cNvPr id="52239" name="Picture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1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2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1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64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2" name="Rectangle 19"/>
            <p:cNvSpPr>
              <a:spLocks/>
            </p:cNvSpPr>
            <p:nvPr/>
          </p:nvSpPr>
          <p:spPr bwMode="auto">
            <a:xfrm>
              <a:off x="653" y="1560"/>
              <a:ext cx="86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52%</a:t>
              </a:r>
            </a:p>
          </p:txBody>
        </p:sp>
        <p:sp>
          <p:nvSpPr>
            <p:cNvPr id="52243" name="Rectangle 20"/>
            <p:cNvSpPr>
              <a:spLocks/>
            </p:cNvSpPr>
            <p:nvPr/>
          </p:nvSpPr>
          <p:spPr bwMode="auto">
            <a:xfrm>
              <a:off x="2870" y="2768"/>
              <a:ext cx="87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79%</a:t>
              </a:r>
            </a:p>
          </p:txBody>
        </p:sp>
        <p:sp>
          <p:nvSpPr>
            <p:cNvPr id="52244" name="Rectangle 21"/>
            <p:cNvSpPr>
              <a:spLocks/>
            </p:cNvSpPr>
            <p:nvPr/>
          </p:nvSpPr>
          <p:spPr bwMode="auto">
            <a:xfrm>
              <a:off x="649" y="2768"/>
              <a:ext cx="89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68%</a:t>
              </a:r>
            </a:p>
          </p:txBody>
        </p:sp>
        <p:sp>
          <p:nvSpPr>
            <p:cNvPr id="52245" name="Rectangle 22"/>
            <p:cNvSpPr>
              <a:spLocks/>
            </p:cNvSpPr>
            <p:nvPr/>
          </p:nvSpPr>
          <p:spPr bwMode="auto">
            <a:xfrm>
              <a:off x="324" y="312"/>
              <a:ext cx="129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&lt;R10K</a:t>
              </a:r>
            </a:p>
          </p:txBody>
        </p:sp>
        <p:sp>
          <p:nvSpPr>
            <p:cNvPr id="52246" name="Rectangle 23"/>
            <p:cNvSpPr>
              <a:spLocks/>
            </p:cNvSpPr>
            <p:nvPr/>
          </p:nvSpPr>
          <p:spPr bwMode="auto">
            <a:xfrm>
              <a:off x="2666" y="304"/>
              <a:ext cx="129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R10K+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5867400" y="12001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how much?</a:t>
            </a:r>
          </a:p>
        </p:txBody>
      </p:sp>
      <p:sp>
        <p:nvSpPr>
          <p:cNvPr id="54275" name="AutoShape 2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AutoShape 4"/>
          <p:cNvSpPr>
            <a:spLocks/>
          </p:cNvSpPr>
          <p:nvPr/>
        </p:nvSpPr>
        <p:spPr bwMode="auto">
          <a:xfrm>
            <a:off x="21336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6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7721600" y="2508250"/>
            <a:ext cx="1074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funds with replacement ratio target</a:t>
            </a:r>
          </a:p>
        </p:txBody>
      </p:sp>
      <p:pic>
        <p:nvPicPr>
          <p:cNvPr id="2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60500" r="19899" b="20499"/>
          <a:stretch>
            <a:fillRect/>
          </a:stretch>
        </p:blipFill>
        <p:spPr bwMode="auto">
          <a:xfrm>
            <a:off x="2768600" y="8445500"/>
            <a:ext cx="17780000" cy="3937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>
            <a:fillRect/>
          </a:stretch>
        </p:blipFill>
        <p:spPr bwMode="auto">
          <a:xfrm>
            <a:off x="6365875" y="9244013"/>
            <a:ext cx="5494338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>
            <a:fillRect/>
          </a:stretch>
        </p:blipFill>
        <p:spPr bwMode="auto">
          <a:xfrm>
            <a:off x="963613" y="8264525"/>
            <a:ext cx="682783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7478713" y="5816600"/>
            <a:ext cx="13103225" cy="2603500"/>
            <a:chOff x="0" y="0"/>
            <a:chExt cx="8253" cy="1640"/>
          </a:xfrm>
        </p:grpSpPr>
        <p:sp>
          <p:nvSpPr>
            <p:cNvPr id="3" name="Rectangle 11"/>
            <p:cNvSpPr>
              <a:spLocks/>
            </p:cNvSpPr>
            <p:nvPr/>
          </p:nvSpPr>
          <p:spPr bwMode="auto">
            <a:xfrm>
              <a:off x="5352" y="900"/>
              <a:ext cx="2901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6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x </a:t>
              </a:r>
              <a:r>
                <a:rPr lang="en-US" sz="6800">
                  <a:solidFill>
                    <a:schemeClr val="tx1"/>
                  </a:solidFill>
                  <a:latin typeface="Gotham Rounded Bold" charset="0"/>
                  <a:ea typeface="ＭＳ Ｐゴシック" charset="0"/>
                  <a:sym typeface="Gotham Rounded Bold" charset="0"/>
                </a:rPr>
                <a:t>40</a:t>
              </a:r>
              <a:r>
                <a:rPr lang="en-US" sz="6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 years</a:t>
              </a:r>
            </a:p>
          </p:txBody>
        </p:sp>
        <p:pic>
          <p:nvPicPr>
            <p:cNvPr id="4" name="Picture 1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2" y="327"/>
              <a:ext cx="102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5" name="Rectangle 13"/>
            <p:cNvSpPr>
              <a:spLocks/>
            </p:cNvSpPr>
            <p:nvPr/>
          </p:nvSpPr>
          <p:spPr bwMode="auto">
            <a:xfrm>
              <a:off x="1364" y="0"/>
              <a:ext cx="3923" cy="164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78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14.6</a:t>
              </a:r>
              <a:r>
                <a:rPr lang="en-US" sz="128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</p:grpSp>
      <p:grpSp>
        <p:nvGrpSpPr>
          <p:cNvPr id="54289" name="Group 17"/>
          <p:cNvGrpSpPr>
            <a:grpSpLocks/>
          </p:cNvGrpSpPr>
          <p:nvPr/>
        </p:nvGrpSpPr>
        <p:grpSpPr bwMode="auto">
          <a:xfrm>
            <a:off x="2636838" y="5562600"/>
            <a:ext cx="4614862" cy="2857500"/>
            <a:chOff x="0" y="0"/>
            <a:chExt cx="2906" cy="1800"/>
          </a:xfrm>
        </p:grpSpPr>
        <p:sp>
          <p:nvSpPr>
            <p:cNvPr id="5" name="Rectangle 15"/>
            <p:cNvSpPr>
              <a:spLocks/>
            </p:cNvSpPr>
            <p:nvPr/>
          </p:nvSpPr>
          <p:spPr bwMode="auto">
            <a:xfrm>
              <a:off x="66" y="0"/>
              <a:ext cx="1656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average</a:t>
              </a:r>
            </a:p>
          </p:txBody>
        </p:sp>
        <p:sp>
          <p:nvSpPr>
            <p:cNvPr id="54288" name="Rectangle 16"/>
            <p:cNvSpPr>
              <a:spLocks/>
            </p:cNvSpPr>
            <p:nvPr/>
          </p:nvSpPr>
          <p:spPr bwMode="auto">
            <a:xfrm>
              <a:off x="0" y="160"/>
              <a:ext cx="2906" cy="164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78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70</a:t>
              </a:r>
              <a:r>
                <a:rPr lang="en-US" sz="128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AutoShape 2"/>
          <p:cNvSpPr>
            <a:spLocks/>
          </p:cNvSpPr>
          <p:nvPr/>
        </p:nvSpPr>
        <p:spPr bwMode="auto">
          <a:xfrm>
            <a:off x="213233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2651125" y="5816600"/>
            <a:ext cx="20018375" cy="3022600"/>
            <a:chOff x="0" y="0"/>
            <a:chExt cx="12609" cy="1904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2888" cy="164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78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RR?</a:t>
              </a:r>
            </a:p>
          </p:txBody>
        </p:sp>
        <p:sp>
          <p:nvSpPr>
            <p:cNvPr id="56337" name="Rectangle 4"/>
            <p:cNvSpPr>
              <a:spLocks/>
            </p:cNvSpPr>
            <p:nvPr/>
          </p:nvSpPr>
          <p:spPr bwMode="auto">
            <a:xfrm>
              <a:off x="5801" y="1000"/>
              <a:ext cx="14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easier?</a:t>
              </a:r>
            </a:p>
          </p:txBody>
        </p:sp>
        <p:sp>
          <p:nvSpPr>
            <p:cNvPr id="56325" name="Rectangle 5"/>
            <p:cNvSpPr>
              <a:spLocks/>
            </p:cNvSpPr>
            <p:nvPr/>
          </p:nvSpPr>
          <p:spPr bwMode="auto">
            <a:xfrm>
              <a:off x="4610" y="0"/>
              <a:ext cx="1096" cy="164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78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R</a:t>
              </a:r>
            </a:p>
          </p:txBody>
        </p:sp>
        <p:pic>
          <p:nvPicPr>
            <p:cNvPr id="56339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249" y="327"/>
              <a:ext cx="102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7" t="60500" r="19899" b="20499"/>
            <a:stretch>
              <a:fillRect/>
            </a:stretch>
          </p:blipFill>
          <p:spPr bwMode="auto">
            <a:xfrm>
              <a:off x="73" y="1656"/>
              <a:ext cx="12536" cy="248"/>
            </a:xfrm>
            <a:prstGeom prst="rect">
              <a:avLst/>
            </a:prstGeom>
            <a:noFill/>
            <a:ln>
              <a:noFill/>
            </a:ln>
            <a:effectLst>
              <a:outerShdw blurRad="254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9" name="Rectangle 9"/>
          <p:cNvSpPr>
            <a:spLocks/>
          </p:cNvSpPr>
          <p:nvPr/>
        </p:nvSpPr>
        <p:spPr bwMode="auto">
          <a:xfrm>
            <a:off x="2628900" y="12001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do members understand?</a:t>
            </a:r>
          </a:p>
        </p:txBody>
      </p:sp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>
            <a:fillRect/>
          </a:stretch>
        </p:blipFill>
        <p:spPr bwMode="auto">
          <a:xfrm>
            <a:off x="6365875" y="9244013"/>
            <a:ext cx="5494338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>
            <a:fillRect/>
          </a:stretch>
        </p:blipFill>
        <p:spPr bwMode="auto">
          <a:xfrm>
            <a:off x="963613" y="8264525"/>
            <a:ext cx="682783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8" name="Group 19"/>
          <p:cNvGrpSpPr>
            <a:grpSpLocks/>
          </p:cNvGrpSpPr>
          <p:nvPr/>
        </p:nvGrpSpPr>
        <p:grpSpPr bwMode="auto">
          <a:xfrm>
            <a:off x="14401800" y="4000500"/>
            <a:ext cx="6442075" cy="8572500"/>
            <a:chOff x="0" y="0"/>
            <a:chExt cx="4058" cy="5400"/>
          </a:xfrm>
        </p:grpSpPr>
        <p:sp>
          <p:nvSpPr>
            <p:cNvPr id="4" name="AutoShape 12"/>
            <p:cNvSpPr>
              <a:spLocks/>
            </p:cNvSpPr>
            <p:nvPr/>
          </p:nvSpPr>
          <p:spPr bwMode="auto">
            <a:xfrm>
              <a:off x="2120" y="0"/>
              <a:ext cx="1776" cy="1552"/>
            </a:xfrm>
            <a:custGeom>
              <a:avLst/>
              <a:gdLst>
                <a:gd name="T0" fmla="*/ 1946 w 21600"/>
                <a:gd name="T1" fmla="*/ 0 h 14901"/>
                <a:gd name="T2" fmla="*/ 0 w 21600"/>
                <a:gd name="T3" fmla="*/ 1536 h 14901"/>
                <a:gd name="T4" fmla="*/ 0 w 21600"/>
                <a:gd name="T5" fmla="*/ 13365 h 14901"/>
                <a:gd name="T6" fmla="*/ 1946 w 21600"/>
                <a:gd name="T7" fmla="*/ 14901 h 14901"/>
                <a:gd name="T8" fmla="*/ 4074 w 21600"/>
                <a:gd name="T9" fmla="*/ 14901 h 14901"/>
                <a:gd name="T10" fmla="*/ 7018 w 21600"/>
                <a:gd name="T11" fmla="*/ 21600 h 14901"/>
                <a:gd name="T12" fmla="*/ 9961 w 21600"/>
                <a:gd name="T13" fmla="*/ 14901 h 14901"/>
                <a:gd name="T14" fmla="*/ 19654 w 21600"/>
                <a:gd name="T15" fmla="*/ 14901 h 14901"/>
                <a:gd name="T16" fmla="*/ 21600 w 21600"/>
                <a:gd name="T17" fmla="*/ 13365 h 14901"/>
                <a:gd name="T18" fmla="*/ 21600 w 21600"/>
                <a:gd name="T19" fmla="*/ 1536 h 14901"/>
                <a:gd name="T20" fmla="*/ 19654 w 21600"/>
                <a:gd name="T21" fmla="*/ 0 h 14901"/>
                <a:gd name="T22" fmla="*/ 1946 w 21600"/>
                <a:gd name="T23" fmla="*/ 0 h 14901"/>
                <a:gd name="T24" fmla="*/ 1946 w 21600"/>
                <a:gd name="T25" fmla="*/ 0 h 14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14901">
                  <a:moveTo>
                    <a:pt x="1946" y="0"/>
                  </a:moveTo>
                  <a:cubicBezTo>
                    <a:pt x="871" y="0"/>
                    <a:pt x="0" y="688"/>
                    <a:pt x="0" y="1536"/>
                  </a:cubicBezTo>
                  <a:lnTo>
                    <a:pt x="0" y="13365"/>
                  </a:lnTo>
                  <a:cubicBezTo>
                    <a:pt x="0" y="14213"/>
                    <a:pt x="871" y="14901"/>
                    <a:pt x="1946" y="14901"/>
                  </a:cubicBezTo>
                  <a:lnTo>
                    <a:pt x="4074" y="14901"/>
                  </a:lnTo>
                  <a:lnTo>
                    <a:pt x="7018" y="21600"/>
                  </a:lnTo>
                  <a:lnTo>
                    <a:pt x="9961" y="14901"/>
                  </a:lnTo>
                  <a:lnTo>
                    <a:pt x="19654" y="14901"/>
                  </a:lnTo>
                  <a:cubicBezTo>
                    <a:pt x="20729" y="14901"/>
                    <a:pt x="21600" y="14213"/>
                    <a:pt x="21600" y="13365"/>
                  </a:cubicBezTo>
                  <a:lnTo>
                    <a:pt x="21600" y="1536"/>
                  </a:lnTo>
                  <a:cubicBezTo>
                    <a:pt x="21600" y="688"/>
                    <a:pt x="20729" y="0"/>
                    <a:pt x="19654" y="0"/>
                  </a:cubicBezTo>
                  <a:lnTo>
                    <a:pt x="1946" y="0"/>
                  </a:lnTo>
                  <a:close/>
                  <a:moveTo>
                    <a:pt x="1946" y="0"/>
                  </a:moveTo>
                </a:path>
              </a:pathLst>
            </a:custGeom>
            <a:noFill/>
            <a:ln w="127000" cap="flat">
              <a:solidFill>
                <a:srgbClr val="D1A88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0" name="AutoShape 13"/>
            <p:cNvSpPr>
              <a:spLocks/>
            </p:cNvSpPr>
            <p:nvPr/>
          </p:nvSpPr>
          <p:spPr bwMode="auto">
            <a:xfrm>
              <a:off x="0" y="0"/>
              <a:ext cx="1776" cy="1592"/>
            </a:xfrm>
            <a:custGeom>
              <a:avLst/>
              <a:gdLst>
                <a:gd name="T0" fmla="*/ 1946 w 21600"/>
                <a:gd name="T1" fmla="*/ 0 h 15069"/>
                <a:gd name="T2" fmla="*/ 0 w 21600"/>
                <a:gd name="T3" fmla="*/ 1514 h 15069"/>
                <a:gd name="T4" fmla="*/ 0 w 21600"/>
                <a:gd name="T5" fmla="*/ 13554 h 15069"/>
                <a:gd name="T6" fmla="*/ 1946 w 21600"/>
                <a:gd name="T7" fmla="*/ 15069 h 15069"/>
                <a:gd name="T8" fmla="*/ 12013 w 21600"/>
                <a:gd name="T9" fmla="*/ 15069 h 15069"/>
                <a:gd name="T10" fmla="*/ 14953 w 21600"/>
                <a:gd name="T11" fmla="*/ 21600 h 15069"/>
                <a:gd name="T12" fmla="*/ 17894 w 21600"/>
                <a:gd name="T13" fmla="*/ 15069 h 15069"/>
                <a:gd name="T14" fmla="*/ 19654 w 21600"/>
                <a:gd name="T15" fmla="*/ 15069 h 15069"/>
                <a:gd name="T16" fmla="*/ 21600 w 21600"/>
                <a:gd name="T17" fmla="*/ 13554 h 15069"/>
                <a:gd name="T18" fmla="*/ 21600 w 21600"/>
                <a:gd name="T19" fmla="*/ 1514 h 15069"/>
                <a:gd name="T20" fmla="*/ 19654 w 21600"/>
                <a:gd name="T21" fmla="*/ 0 h 15069"/>
                <a:gd name="T22" fmla="*/ 1946 w 21600"/>
                <a:gd name="T23" fmla="*/ 0 h 15069"/>
                <a:gd name="T24" fmla="*/ 1946 w 21600"/>
                <a:gd name="T25" fmla="*/ 0 h 15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15069">
                  <a:moveTo>
                    <a:pt x="1946" y="0"/>
                  </a:moveTo>
                  <a:cubicBezTo>
                    <a:pt x="871" y="0"/>
                    <a:pt x="0" y="678"/>
                    <a:pt x="0" y="1514"/>
                  </a:cubicBezTo>
                  <a:lnTo>
                    <a:pt x="0" y="13554"/>
                  </a:lnTo>
                  <a:cubicBezTo>
                    <a:pt x="0" y="14391"/>
                    <a:pt x="871" y="15069"/>
                    <a:pt x="1946" y="15069"/>
                  </a:cubicBezTo>
                  <a:lnTo>
                    <a:pt x="12013" y="15069"/>
                  </a:lnTo>
                  <a:lnTo>
                    <a:pt x="14953" y="21600"/>
                  </a:lnTo>
                  <a:lnTo>
                    <a:pt x="17894" y="15069"/>
                  </a:lnTo>
                  <a:lnTo>
                    <a:pt x="19654" y="15069"/>
                  </a:lnTo>
                  <a:cubicBezTo>
                    <a:pt x="20729" y="15069"/>
                    <a:pt x="21600" y="14391"/>
                    <a:pt x="21600" y="13554"/>
                  </a:cubicBezTo>
                  <a:lnTo>
                    <a:pt x="21600" y="1514"/>
                  </a:lnTo>
                  <a:cubicBezTo>
                    <a:pt x="21600" y="678"/>
                    <a:pt x="20729" y="0"/>
                    <a:pt x="19654" y="0"/>
                  </a:cubicBezTo>
                  <a:lnTo>
                    <a:pt x="1946" y="0"/>
                  </a:lnTo>
                  <a:close/>
                  <a:moveTo>
                    <a:pt x="1946" y="0"/>
                  </a:moveTo>
                </a:path>
              </a:pathLst>
            </a:custGeom>
            <a:noFill/>
            <a:ln w="127000" cap="flat">
              <a:solidFill>
                <a:srgbClr val="294D8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1" name="Rectangle 14"/>
            <p:cNvSpPr>
              <a:spLocks/>
            </p:cNvSpPr>
            <p:nvPr/>
          </p:nvSpPr>
          <p:spPr bwMode="auto">
            <a:xfrm>
              <a:off x="101" y="104"/>
              <a:ext cx="1591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what</a:t>
              </a:r>
            </a:p>
            <a:p>
              <a:r>
                <a:rPr lang="en-US" sz="4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salary</a:t>
              </a:r>
            </a:p>
            <a:p>
              <a:r>
                <a:rPr lang="en-US" sz="4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needed?</a:t>
              </a:r>
            </a:p>
          </p:txBody>
        </p:sp>
        <p:sp>
          <p:nvSpPr>
            <p:cNvPr id="56332" name="Rectangle 15"/>
            <p:cNvSpPr>
              <a:spLocks/>
            </p:cNvSpPr>
            <p:nvPr/>
          </p:nvSpPr>
          <p:spPr bwMode="auto">
            <a:xfrm>
              <a:off x="2450" y="324"/>
              <a:ext cx="1037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10.7</a:t>
              </a:r>
            </a:p>
            <a:p>
              <a:r>
                <a:rPr lang="en-US" sz="4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times</a:t>
              </a:r>
            </a:p>
          </p:txBody>
        </p:sp>
        <p:sp>
          <p:nvSpPr>
            <p:cNvPr id="56333" name="Rectangle 16"/>
            <p:cNvSpPr>
              <a:spLocks/>
            </p:cNvSpPr>
            <p:nvPr/>
          </p:nvSpPr>
          <p:spPr bwMode="auto">
            <a:xfrm>
              <a:off x="1965" y="2236"/>
              <a:ext cx="209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000">
                  <a:solidFill>
                    <a:srgbClr val="D1A88B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pensioner</a:t>
              </a:r>
            </a:p>
          </p:txBody>
        </p:sp>
        <p:pic>
          <p:nvPicPr>
            <p:cNvPr id="56334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496" y="3264"/>
              <a:ext cx="102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5" name="Rectangle 18"/>
            <p:cNvSpPr>
              <a:spLocks/>
            </p:cNvSpPr>
            <p:nvPr/>
          </p:nvSpPr>
          <p:spPr bwMode="auto">
            <a:xfrm>
              <a:off x="1960" y="4272"/>
              <a:ext cx="2096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should be</a:t>
              </a:r>
              <a:br>
                <a:rPr lang="en-US" sz="3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3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closer to</a:t>
              </a:r>
              <a:br>
                <a:rPr lang="en-US" sz="3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39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12 times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6400"/>
            <a:ext cx="23495000" cy="128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750888" y="8661400"/>
            <a:ext cx="8596312" cy="1625600"/>
            <a:chOff x="0" y="0"/>
            <a:chExt cx="5414" cy="1024"/>
          </a:xfrm>
        </p:grpSpPr>
        <p:sp>
          <p:nvSpPr>
            <p:cNvPr id="2" name="Rectangle 2"/>
            <p:cNvSpPr>
              <a:spLocks/>
            </p:cNvSpPr>
            <p:nvPr/>
          </p:nvSpPr>
          <p:spPr bwMode="auto">
            <a:xfrm>
              <a:off x="0" y="288"/>
              <a:ext cx="2928" cy="448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en-US" sz="48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after 10 years</a:t>
              </a:r>
            </a:p>
          </p:txBody>
        </p:sp>
        <p:pic>
          <p:nvPicPr>
            <p:cNvPr id="3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8" name="Rectangle 4"/>
            <p:cNvSpPr>
              <a:spLocks/>
            </p:cNvSpPr>
            <p:nvPr/>
          </p:nvSpPr>
          <p:spPr bwMode="auto">
            <a:xfrm>
              <a:off x="3574" y="304"/>
              <a:ext cx="147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2 times</a:t>
              </a:r>
            </a:p>
          </p:txBody>
        </p:sp>
      </p:grpSp>
      <p:sp>
        <p:nvSpPr>
          <p:cNvPr id="58374" name="Rectangle 6"/>
          <p:cNvSpPr>
            <a:spLocks/>
          </p:cNvSpPr>
          <p:nvPr/>
        </p:nvSpPr>
        <p:spPr bwMode="auto">
          <a:xfrm>
            <a:off x="1028700" y="21526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FFFFF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rough rule of thumb</a:t>
            </a:r>
          </a:p>
        </p:txBody>
      </p: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3035300" y="6248400"/>
            <a:ext cx="8597900" cy="1625600"/>
            <a:chOff x="0" y="0"/>
            <a:chExt cx="5416" cy="1024"/>
          </a:xfrm>
        </p:grpSpPr>
        <p:pic>
          <p:nvPicPr>
            <p:cNvPr id="58383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4" name="Rectangle 8"/>
            <p:cNvSpPr>
              <a:spLocks/>
            </p:cNvSpPr>
            <p:nvPr/>
          </p:nvSpPr>
          <p:spPr bwMode="auto">
            <a:xfrm>
              <a:off x="3562" y="304"/>
              <a:ext cx="150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4 times</a:t>
              </a:r>
            </a:p>
          </p:txBody>
        </p:sp>
        <p:sp>
          <p:nvSpPr>
            <p:cNvPr id="4" name="Rectangle 9"/>
            <p:cNvSpPr>
              <a:spLocks/>
            </p:cNvSpPr>
            <p:nvPr/>
          </p:nvSpPr>
          <p:spPr bwMode="auto">
            <a:xfrm>
              <a:off x="0" y="304"/>
              <a:ext cx="2928" cy="448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en-US" sz="48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20 years</a:t>
              </a:r>
            </a:p>
          </p:txBody>
        </p:sp>
      </p:grp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12369800" y="4470400"/>
            <a:ext cx="6464300" cy="1625600"/>
            <a:chOff x="0" y="0"/>
            <a:chExt cx="4072" cy="1024"/>
          </a:xfrm>
        </p:grpSpPr>
        <p:pic>
          <p:nvPicPr>
            <p:cNvPr id="58380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1" name="Rectangle 12"/>
            <p:cNvSpPr>
              <a:spLocks/>
            </p:cNvSpPr>
            <p:nvPr/>
          </p:nvSpPr>
          <p:spPr bwMode="auto">
            <a:xfrm>
              <a:off x="312" y="304"/>
              <a:ext cx="147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7 times</a:t>
              </a:r>
            </a:p>
          </p:txBody>
        </p:sp>
        <p:sp>
          <p:nvSpPr>
            <p:cNvPr id="5" name="Rectangle 13"/>
            <p:cNvSpPr>
              <a:spLocks/>
            </p:cNvSpPr>
            <p:nvPr/>
          </p:nvSpPr>
          <p:spPr bwMode="auto">
            <a:xfrm>
              <a:off x="2336" y="288"/>
              <a:ext cx="1736" cy="448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en-US" sz="48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30 years</a:t>
              </a:r>
            </a:p>
          </p:txBody>
        </p:sp>
      </p:grp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15824200" y="2616200"/>
            <a:ext cx="6273800" cy="1625600"/>
            <a:chOff x="0" y="0"/>
            <a:chExt cx="3952" cy="1024"/>
          </a:xfrm>
        </p:grpSpPr>
        <p:pic>
          <p:nvPicPr>
            <p:cNvPr id="58377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6"/>
            <p:cNvSpPr>
              <a:spLocks/>
            </p:cNvSpPr>
            <p:nvPr/>
          </p:nvSpPr>
          <p:spPr bwMode="auto">
            <a:xfrm>
              <a:off x="235" y="304"/>
              <a:ext cx="1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8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12 times</a:t>
              </a:r>
            </a:p>
          </p:txBody>
        </p:sp>
        <p:sp>
          <p:nvSpPr>
            <p:cNvPr id="58385" name="Rectangle 17"/>
            <p:cNvSpPr>
              <a:spLocks/>
            </p:cNvSpPr>
            <p:nvPr/>
          </p:nvSpPr>
          <p:spPr bwMode="auto">
            <a:xfrm>
              <a:off x="1024" y="288"/>
              <a:ext cx="2928" cy="448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en-US" sz="48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40 years</a:t>
              </a:r>
            </a:p>
          </p:txBody>
        </p:sp>
      </p:grpSp>
      <p:sp>
        <p:nvSpPr>
          <p:cNvPr id="58387" name="Rectangle 19"/>
          <p:cNvSpPr>
            <a:spLocks/>
          </p:cNvSpPr>
          <p:nvPr/>
        </p:nvSpPr>
        <p:spPr bwMode="auto">
          <a:xfrm>
            <a:off x="1016000" y="3536950"/>
            <a:ext cx="12052300" cy="673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4500">
                <a:solidFill>
                  <a:srgbClr val="FFFFFF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milestones for saving to achieve 70% RR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4"/>
          <p:cNvGrpSpPr>
            <a:grpSpLocks/>
          </p:cNvGrpSpPr>
          <p:nvPr/>
        </p:nvGrpSpPr>
        <p:grpSpPr bwMode="auto">
          <a:xfrm>
            <a:off x="2705100" y="5397500"/>
            <a:ext cx="22401213" cy="3441700"/>
            <a:chOff x="0" y="0"/>
            <a:chExt cx="14111" cy="2168"/>
          </a:xfrm>
        </p:grpSpPr>
        <p:grpSp>
          <p:nvGrpSpPr>
            <p:cNvPr id="60425" name="Group 12"/>
            <p:cNvGrpSpPr>
              <a:grpSpLocks/>
            </p:cNvGrpSpPr>
            <p:nvPr/>
          </p:nvGrpSpPr>
          <p:grpSpPr bwMode="auto">
            <a:xfrm>
              <a:off x="0" y="0"/>
              <a:ext cx="12576" cy="2168"/>
              <a:chOff x="0" y="0"/>
              <a:chExt cx="12576" cy="2168"/>
            </a:xfrm>
          </p:grpSpPr>
          <p:grpSp>
            <p:nvGrpSpPr>
              <p:cNvPr id="604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12576" cy="2168"/>
                <a:chOff x="0" y="0"/>
                <a:chExt cx="12576" cy="2168"/>
              </a:xfrm>
            </p:grpSpPr>
            <p:grpSp>
              <p:nvGrpSpPr>
                <p:cNvPr id="60431" name="Group 5"/>
                <p:cNvGrpSpPr>
                  <a:grpSpLocks/>
                </p:cNvGrpSpPr>
                <p:nvPr/>
              </p:nvGrpSpPr>
              <p:grpSpPr bwMode="auto">
                <a:xfrm>
                  <a:off x="40" y="0"/>
                  <a:ext cx="12536" cy="2168"/>
                  <a:chOff x="0" y="0"/>
                  <a:chExt cx="12536" cy="2168"/>
                </a:xfrm>
              </p:grpSpPr>
              <p:sp>
                <p:nvSpPr>
                  <p:cNvPr id="60417" name="Rectangle 1"/>
                  <p:cNvSpPr>
                    <a:spLocks/>
                  </p:cNvSpPr>
                  <p:nvPr/>
                </p:nvSpPr>
                <p:spPr bwMode="auto">
                  <a:xfrm>
                    <a:off x="388" y="0"/>
                    <a:ext cx="2845" cy="13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76200" dist="63500" dir="2700000" algn="ctr" rotWithShape="0">
                      <a:schemeClr val="bg2">
                        <a:alpha val="75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100">
                        <a:solidFill>
                          <a:srgbClr val="25509A"/>
                        </a:solidFill>
                        <a:latin typeface="Gotham-Black" charset="0"/>
                        <a:ea typeface="ＭＳ Ｐゴシック" charset="0"/>
                        <a:cs typeface="Gotham-Black" charset="0"/>
                        <a:sym typeface="Gotham-Black" charset="0"/>
                      </a:rPr>
                      <a:t>14.6</a:t>
                    </a:r>
                    <a:r>
                      <a:rPr lang="en-US" sz="6300">
                        <a:solidFill>
                          <a:srgbClr val="25509A"/>
                        </a:solidFill>
                        <a:latin typeface="Gotham-Black" charset="0"/>
                        <a:ea typeface="ＭＳ Ｐゴシック" charset="0"/>
                        <a:cs typeface="Gotham-Black" charset="0"/>
                        <a:sym typeface="Gotham-Black" charset="0"/>
                      </a:rPr>
                      <a:t>%</a:t>
                    </a:r>
                  </a:p>
                </p:txBody>
              </p:sp>
              <p:sp>
                <p:nvSpPr>
                  <p:cNvPr id="2" name="Rectangle 2"/>
                  <p:cNvSpPr>
                    <a:spLocks/>
                  </p:cNvSpPr>
                  <p:nvPr/>
                </p:nvSpPr>
                <p:spPr bwMode="auto">
                  <a:xfrm>
                    <a:off x="4512" y="0"/>
                    <a:ext cx="1673" cy="13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76200" dist="63500" dir="2700000" algn="ctr" rotWithShape="0">
                      <a:schemeClr val="bg2">
                        <a:alpha val="75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100">
                        <a:solidFill>
                          <a:srgbClr val="25509A"/>
                        </a:solidFill>
                        <a:latin typeface="Gotham-Black" charset="0"/>
                        <a:ea typeface="ＭＳ Ｐゴシック" charset="0"/>
                        <a:cs typeface="Gotham-Black" charset="0"/>
                        <a:sym typeface="Gotham-Black" charset="0"/>
                      </a:rPr>
                      <a:t>40</a:t>
                    </a:r>
                  </a:p>
                </p:txBody>
              </p:sp>
              <p:sp>
                <p:nvSpPr>
                  <p:cNvPr id="60436" name="Rectangle 3"/>
                  <p:cNvSpPr>
                    <a:spLocks/>
                  </p:cNvSpPr>
                  <p:nvPr/>
                </p:nvSpPr>
                <p:spPr bwMode="auto">
                  <a:xfrm>
                    <a:off x="4744" y="1228"/>
                    <a:ext cx="1242" cy="5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 algn="l"/>
                    <a:r>
                      <a:rPr lang="en-US">
                        <a:solidFill>
                          <a:schemeClr val="tx1"/>
                        </a:solidFill>
                        <a:latin typeface="Gotham Rounded Light" charset="0"/>
                        <a:ea typeface="ＭＳ Ｐゴシック" charset="0"/>
                        <a:sym typeface="Gotham Rounded Light" charset="0"/>
                      </a:rPr>
                      <a:t>years</a:t>
                    </a:r>
                  </a:p>
                </p:txBody>
              </p:sp>
              <p:pic>
                <p:nvPicPr>
                  <p:cNvPr id="3" name="Picture 4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067" t="60500" r="19899" b="20499"/>
                  <a:stretch>
                    <a:fillRect/>
                  </a:stretch>
                </p:blipFill>
                <p:spPr bwMode="auto">
                  <a:xfrm>
                    <a:off x="0" y="1920"/>
                    <a:ext cx="12536" cy="2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25400" dist="38099" dir="2700000" algn="ctr" rotWithShape="0">
                      <a:schemeClr val="bg2">
                        <a:alpha val="75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0432" name="Rectangle 6"/>
                <p:cNvSpPr>
                  <a:spLocks/>
                </p:cNvSpPr>
                <p:nvPr/>
              </p:nvSpPr>
              <p:spPr bwMode="auto">
                <a:xfrm>
                  <a:off x="0" y="1228"/>
                  <a:ext cx="3624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  <a:latin typeface="Gotham Rounded Light" charset="0"/>
                      <a:ea typeface="ＭＳ Ｐゴシック" charset="0"/>
                      <a:sym typeface="Gotham Rounded Light" charset="0"/>
                    </a:rPr>
                    <a:t>net contribution</a:t>
                  </a:r>
                </a:p>
              </p:txBody>
            </p:sp>
            <p:sp>
              <p:nvSpPr>
                <p:cNvPr id="4" name="Rectangle 7"/>
                <p:cNvSpPr>
                  <a:spLocks/>
                </p:cNvSpPr>
                <p:nvPr/>
              </p:nvSpPr>
              <p:spPr bwMode="auto">
                <a:xfrm>
                  <a:off x="7848" y="1232"/>
                  <a:ext cx="4191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  <a:latin typeface="Gotham Rounded Light" charset="0"/>
                      <a:ea typeface="ＭＳ Ｐゴシック" charset="0"/>
                      <a:sym typeface="Gotham Rounded Light" charset="0"/>
                    </a:rPr>
                    <a:t>investment returns</a:t>
                  </a:r>
                </a:p>
              </p:txBody>
            </p:sp>
          </p:grpSp>
          <p:sp>
            <p:nvSpPr>
              <p:cNvPr id="60428" name="Rectangle 9"/>
              <p:cNvSpPr>
                <a:spLocks/>
              </p:cNvSpPr>
              <p:nvPr/>
            </p:nvSpPr>
            <p:spPr bwMode="auto">
              <a:xfrm>
                <a:off x="3704" y="344"/>
                <a:ext cx="543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0000">
                    <a:solidFill>
                      <a:srgbClr val="25509A"/>
                    </a:solidFill>
                    <a:latin typeface="Gotham-Black" charset="0"/>
                    <a:ea typeface="ＭＳ Ｐゴシック" charset="0"/>
                    <a:sym typeface="Gotham-Black" charset="0"/>
                  </a:rPr>
                  <a:t>x</a:t>
                </a:r>
              </a:p>
            </p:txBody>
          </p:sp>
          <p:sp>
            <p:nvSpPr>
              <p:cNvPr id="5" name="Rectangle 10"/>
              <p:cNvSpPr>
                <a:spLocks/>
              </p:cNvSpPr>
              <p:nvPr/>
            </p:nvSpPr>
            <p:spPr bwMode="auto">
              <a:xfrm>
                <a:off x="6409" y="344"/>
                <a:ext cx="543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0000">
                    <a:solidFill>
                      <a:srgbClr val="25509A"/>
                    </a:solidFill>
                    <a:latin typeface="Gotham-Black" charset="0"/>
                    <a:ea typeface="ＭＳ Ｐゴシック" charset="0"/>
                    <a:sym typeface="Gotham-Black" charset="0"/>
                  </a:rPr>
                  <a:t>x</a:t>
                </a:r>
              </a:p>
            </p:txBody>
          </p:sp>
          <p:sp>
            <p:nvSpPr>
              <p:cNvPr id="60430" name="Rectangle 11"/>
              <p:cNvSpPr>
                <a:spLocks/>
              </p:cNvSpPr>
              <p:nvPr/>
            </p:nvSpPr>
            <p:spPr bwMode="auto">
              <a:xfrm>
                <a:off x="9636" y="344"/>
                <a:ext cx="584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0000">
                    <a:solidFill>
                      <a:srgbClr val="25509A"/>
                    </a:solidFill>
                    <a:latin typeface="Gotham-Black" charset="0"/>
                    <a:ea typeface="ＭＳ Ｐゴシック" charset="0"/>
                    <a:sym typeface="Gotham-Black" charset="0"/>
                  </a:rPr>
                  <a:t>+</a:t>
                </a:r>
              </a:p>
            </p:txBody>
          </p:sp>
        </p:grpSp>
        <p:sp>
          <p:nvSpPr>
            <p:cNvPr id="60429" name="Rectangle 13"/>
            <p:cNvSpPr>
              <a:spLocks/>
            </p:cNvSpPr>
            <p:nvPr/>
          </p:nvSpPr>
          <p:spPr bwMode="auto">
            <a:xfrm>
              <a:off x="5879" y="0"/>
              <a:ext cx="8232" cy="1304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1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CPI   5.5</a:t>
              </a:r>
              <a:r>
                <a:rPr lang="en-US" sz="6300">
                  <a:solidFill>
                    <a:srgbClr val="25509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</p:grpSp>
      <p:pic>
        <p:nvPicPr>
          <p:cNvPr id="604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16"/>
          <p:cNvSpPr>
            <a:spLocks/>
          </p:cNvSpPr>
          <p:nvPr/>
        </p:nvSpPr>
        <p:spPr bwMode="auto">
          <a:xfrm>
            <a:off x="21336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3" name="Rectangle 17"/>
          <p:cNvSpPr>
            <a:spLocks/>
          </p:cNvSpPr>
          <p:nvPr/>
        </p:nvSpPr>
        <p:spPr bwMode="auto">
          <a:xfrm>
            <a:off x="2628900" y="12001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what members need ...</a:t>
            </a:r>
          </a:p>
        </p:txBody>
      </p:sp>
      <p:grpSp>
        <p:nvGrpSpPr>
          <p:cNvPr id="60422" name="Group 20"/>
          <p:cNvGrpSpPr>
            <a:grpSpLocks/>
          </p:cNvGrpSpPr>
          <p:nvPr/>
        </p:nvGrpSpPr>
        <p:grpSpPr bwMode="auto">
          <a:xfrm>
            <a:off x="838200" y="8153400"/>
            <a:ext cx="11125200" cy="5130800"/>
            <a:chOff x="0" y="0"/>
            <a:chExt cx="7008" cy="3232"/>
          </a:xfrm>
        </p:grpSpPr>
        <p:pic>
          <p:nvPicPr>
            <p:cNvPr id="60423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9"/>
            <a:stretch>
              <a:fillRect/>
            </a:stretch>
          </p:blipFill>
          <p:spPr bwMode="auto">
            <a:xfrm>
              <a:off x="3482" y="686"/>
              <a:ext cx="3461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9"/>
            <a:stretch>
              <a:fillRect/>
            </a:stretch>
          </p:blipFill>
          <p:spPr bwMode="auto">
            <a:xfrm>
              <a:off x="79" y="69"/>
              <a:ext cx="4301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6" r="194" b="15131"/>
          <a:stretch>
            <a:fillRect/>
          </a:stretch>
        </p:blipFill>
        <p:spPr bwMode="auto">
          <a:xfrm>
            <a:off x="458788" y="419100"/>
            <a:ext cx="234696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1016000" y="6794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FFFFF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to guide members ...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1041400" y="1943100"/>
            <a:ext cx="12052300" cy="11938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8600">
                <a:solidFill>
                  <a:srgbClr val="FFFFFF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essential defaults</a:t>
            </a:r>
          </a:p>
        </p:txBody>
      </p: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5080000" y="5124450"/>
            <a:ext cx="20053300" cy="6800850"/>
            <a:chOff x="0" y="0"/>
            <a:chExt cx="12632" cy="4284"/>
          </a:xfrm>
        </p:grpSpPr>
        <p:sp>
          <p:nvSpPr>
            <p:cNvPr id="62468" name="Rectangle 4"/>
            <p:cNvSpPr>
              <a:spLocks/>
            </p:cNvSpPr>
            <p:nvPr/>
          </p:nvSpPr>
          <p:spPr bwMode="auto">
            <a:xfrm>
              <a:off x="0" y="3508"/>
              <a:ext cx="10066" cy="7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8000">
                  <a:solidFill>
                    <a:srgbClr val="FFFFFF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investment choice (CPI +5.5%)</a:t>
              </a:r>
            </a:p>
          </p:txBody>
        </p:sp>
        <p:sp>
          <p:nvSpPr>
            <p:cNvPr id="62469" name="Rectangle 5"/>
            <p:cNvSpPr>
              <a:spLocks/>
            </p:cNvSpPr>
            <p:nvPr/>
          </p:nvSpPr>
          <p:spPr bwMode="auto">
            <a:xfrm>
              <a:off x="2826" y="720"/>
              <a:ext cx="6355" cy="2056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 sz="7500">
                <a:solidFill>
                  <a:srgbClr val="FFFFFF"/>
                </a:solidFill>
                <a:latin typeface="Gotham-Black" charset="0"/>
                <a:ea typeface="ＭＳ Ｐゴシック" charset="0"/>
                <a:cs typeface="Lucida Grande" charset="0"/>
                <a:sym typeface="Gotham-Black" charset="0"/>
              </a:endParaRPr>
            </a:p>
            <a:p>
              <a:pPr>
                <a:defRPr/>
              </a:pPr>
              <a:r>
                <a:rPr lang="en-US" sz="7500">
                  <a:solidFill>
                    <a:srgbClr val="FFFFFF"/>
                  </a:solidFill>
                  <a:latin typeface="Gotham-Black" charset="0"/>
                  <a:ea typeface="ＭＳ Ｐゴシック" charset="0"/>
                  <a:cs typeface="Lucida Grande" charset="0"/>
                  <a:sym typeface="Gotham-Black" charset="0"/>
                </a:rPr>
                <a:t>contribution (14.6%)</a:t>
              </a:r>
            </a:p>
          </p:txBody>
        </p:sp>
        <p:sp>
          <p:nvSpPr>
            <p:cNvPr id="62470" name="Rectangle 6"/>
            <p:cNvSpPr>
              <a:spLocks/>
            </p:cNvSpPr>
            <p:nvPr/>
          </p:nvSpPr>
          <p:spPr bwMode="auto">
            <a:xfrm>
              <a:off x="4056" y="0"/>
              <a:ext cx="8576" cy="680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7000">
                  <a:solidFill>
                    <a:srgbClr val="FFFFFF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preservation (40 years)</a:t>
              </a:r>
            </a:p>
          </p:txBody>
        </p:sp>
      </p:grpSp>
      <p:pic>
        <p:nvPicPr>
          <p:cNvPr id="62472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93700"/>
            <a:ext cx="23495000" cy="129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6" r="194" b="15131"/>
          <a:stretch>
            <a:fillRect/>
          </a:stretch>
        </p:blipFill>
        <p:spPr bwMode="auto">
          <a:xfrm>
            <a:off x="458788" y="419100"/>
            <a:ext cx="234696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5318125" y="5921375"/>
            <a:ext cx="6513513" cy="2386013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sz="7500" dirty="0">
              <a:solidFill>
                <a:srgbClr val="FFFFFF"/>
              </a:solidFill>
              <a:latin typeface="Gotham-Black" charset="0"/>
              <a:ea typeface="ＭＳ Ｐゴシック" charset="0"/>
              <a:cs typeface="Lucida Grande" charset="0"/>
              <a:sym typeface="Gotham-Black" charset="0"/>
            </a:endParaRPr>
          </a:p>
          <a:p>
            <a:pPr algn="r">
              <a:defRPr/>
            </a:pPr>
            <a:r>
              <a:rPr lang="en-US" sz="8000" dirty="0">
                <a:solidFill>
                  <a:srgbClr val="FFFFF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contribution</a:t>
            </a:r>
            <a:endParaRPr lang="en-US" sz="7500" dirty="0">
              <a:solidFill>
                <a:srgbClr val="FFFFFF"/>
              </a:solidFill>
              <a:latin typeface="Gotham-Black" charset="0"/>
              <a:ea typeface="ＭＳ Ｐゴシック" charset="0"/>
              <a:cs typeface="Gotham-Black" charset="0"/>
              <a:sym typeface="Gotham-Black" charset="0"/>
            </a:endParaRP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1016000" y="6794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FFFFF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default options ...</a:t>
            </a: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1041400" y="2044700"/>
            <a:ext cx="12052300" cy="9906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7000">
                <a:solidFill>
                  <a:srgbClr val="FFFFFF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will it make a difference?</a:t>
            </a:r>
          </a:p>
        </p:txBody>
      </p:sp>
      <p:sp>
        <p:nvSpPr>
          <p:cNvPr id="64517" name="Rectangle 5"/>
          <p:cNvSpPr>
            <a:spLocks/>
          </p:cNvSpPr>
          <p:nvPr/>
        </p:nvSpPr>
        <p:spPr bwMode="auto">
          <a:xfrm>
            <a:off x="2254250" y="8074025"/>
            <a:ext cx="9625013" cy="12319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8000" dirty="0">
                <a:solidFill>
                  <a:srgbClr val="FFFFF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investment choice</a:t>
            </a:r>
          </a:p>
        </p:txBody>
      </p:sp>
      <p:sp>
        <p:nvSpPr>
          <p:cNvPr id="64518" name="Rectangle 6"/>
          <p:cNvSpPr>
            <a:spLocks/>
          </p:cNvSpPr>
          <p:nvPr/>
        </p:nvSpPr>
        <p:spPr bwMode="auto">
          <a:xfrm>
            <a:off x="-1849438" y="5994400"/>
            <a:ext cx="13614401" cy="12319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8000" dirty="0">
                <a:solidFill>
                  <a:srgbClr val="FFFFF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preservation</a:t>
            </a:r>
          </a:p>
        </p:txBody>
      </p:sp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11887200" y="4337050"/>
            <a:ext cx="11753850" cy="6642100"/>
            <a:chOff x="0" y="-140"/>
            <a:chExt cx="7404" cy="4184"/>
          </a:xfrm>
        </p:grpSpPr>
        <p:sp>
          <p:nvSpPr>
            <p:cNvPr id="3" name="AutoShape 7"/>
            <p:cNvSpPr>
              <a:spLocks/>
            </p:cNvSpPr>
            <p:nvPr/>
          </p:nvSpPr>
          <p:spPr bwMode="auto">
            <a:xfrm>
              <a:off x="0" y="904"/>
              <a:ext cx="6912" cy="2524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6705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22" name="Rectangle 8"/>
            <p:cNvSpPr>
              <a:spLocks/>
            </p:cNvSpPr>
            <p:nvPr/>
          </p:nvSpPr>
          <p:spPr bwMode="auto">
            <a:xfrm>
              <a:off x="328" y="-140"/>
              <a:ext cx="7076" cy="4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719138" indent="-719138" algn="l">
                <a:lnSpc>
                  <a:spcPct val="160000"/>
                </a:lnSpc>
                <a:spcBef>
                  <a:spcPts val="1500"/>
                </a:spcBef>
                <a:buClr>
                  <a:srgbClr val="F75824"/>
                </a:buClr>
                <a:buSzPct val="125000"/>
                <a:buFont typeface="Gotham Rounded Light" charset="0"/>
                <a:buChar char="•"/>
              </a:pPr>
              <a: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most appropriate solution for the majority</a:t>
              </a:r>
            </a:p>
            <a:p>
              <a:pPr marL="719138" indent="-719138" algn="l">
                <a:lnSpc>
                  <a:spcPct val="160000"/>
                </a:lnSpc>
                <a:spcBef>
                  <a:spcPts val="1500"/>
                </a:spcBef>
                <a:buClr>
                  <a:srgbClr val="F75824"/>
                </a:buClr>
                <a:buSzPct val="125000"/>
                <a:buFont typeface="Gotham Rounded Light" charset="0"/>
                <a:buChar char="•"/>
              </a:pPr>
              <a: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institutional (not retail) fees</a:t>
              </a:r>
              <a:b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- for admin / investment </a:t>
              </a:r>
            </a:p>
            <a:p>
              <a:pPr marL="719138" indent="-719138" algn="l">
                <a:lnSpc>
                  <a:spcPct val="90000"/>
                </a:lnSpc>
                <a:spcBef>
                  <a:spcPts val="1500"/>
                </a:spcBef>
                <a:buClr>
                  <a:srgbClr val="F75824"/>
                </a:buClr>
                <a:buSzPct val="125000"/>
                <a:buFont typeface="Gotham Rounded Light" charset="0"/>
                <a:buChar char="•"/>
              </a:pPr>
              <a: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potential for </a:t>
              </a:r>
              <a:r>
                <a:rPr lang="ja-JP" altLang="en-US" sz="36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Gotham Rounded Light" charset="0"/>
                </a:rPr>
                <a:t>“</a:t>
              </a:r>
              <a:r>
                <a:rPr lang="en-US" altLang="ja-JP" sz="3600">
                  <a:solidFill>
                    <a:schemeClr val="tx1"/>
                  </a:solidFill>
                  <a:latin typeface="Gotham Rounded Light" charset="0"/>
                  <a:ea typeface="Gotham Rounded Light" charset="0"/>
                  <a:cs typeface="Gotham Rounded Light" charset="0"/>
                  <a:sym typeface="Gotham Rounded Light" charset="0"/>
                </a:rPr>
                <a:t>near seamless</a:t>
              </a:r>
              <a:r>
                <a:rPr lang="ja-JP" altLang="en-US" sz="36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Gotham Rounded Light" charset="0"/>
                </a:rPr>
                <a:t>”</a:t>
              </a:r>
              <a:r>
                <a:rPr lang="en-US" altLang="ja-JP" sz="3600">
                  <a:solidFill>
                    <a:schemeClr val="tx1"/>
                  </a:solidFill>
                  <a:latin typeface="Gotham Rounded Light" charset="0"/>
                  <a:ea typeface="Gotham Rounded Light" charset="0"/>
                  <a:cs typeface="Gotham Rounded Light" charset="0"/>
                  <a:sym typeface="Gotham Rounded Light" charset="0"/>
                </a:rPr>
                <a:t> transfers</a:t>
              </a:r>
              <a:endParaRPr lang="en-US" sz="3600">
                <a:solidFill>
                  <a:schemeClr val="tx1"/>
                </a:solidFill>
                <a:latin typeface="Gotham Rounded Light" charset="0"/>
                <a:ea typeface="Gotham Rounded Light" charset="0"/>
                <a:cs typeface="Gotham Rounded Light" charset="0"/>
                <a:sym typeface="Gotham Rounded Light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8" b="9062"/>
          <a:stretch>
            <a:fillRect/>
          </a:stretch>
        </p:blipFill>
        <p:spPr bwMode="auto">
          <a:xfrm>
            <a:off x="457200" y="419100"/>
            <a:ext cx="234696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3873500" y="1282700"/>
            <a:ext cx="16637000" cy="1778000"/>
          </a:xfrm>
          <a:prstGeom prst="rect">
            <a:avLst/>
          </a:prstGeom>
          <a:noFill/>
          <a:ln>
            <a:noFill/>
          </a:ln>
          <a:effectLst>
            <a:outerShdw blurRad="4191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1900">
                <a:solidFill>
                  <a:srgbClr val="D9574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day one ... retirement</a:t>
            </a: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8648700" y="3644900"/>
            <a:ext cx="75533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pensioner perception</a:t>
            </a: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9144000" y="4483100"/>
            <a:ext cx="65674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trustee perception</a:t>
            </a:r>
          </a:p>
        </p:txBody>
      </p:sp>
      <p:grpSp>
        <p:nvGrpSpPr>
          <p:cNvPr id="20486" name="Group 7"/>
          <p:cNvGrpSpPr>
            <a:grpSpLocks/>
          </p:cNvGrpSpPr>
          <p:nvPr/>
        </p:nvGrpSpPr>
        <p:grpSpPr bwMode="auto">
          <a:xfrm>
            <a:off x="9163050" y="5567363"/>
            <a:ext cx="6045200" cy="3886200"/>
            <a:chOff x="0" y="0"/>
            <a:chExt cx="3808" cy="2448"/>
          </a:xfrm>
        </p:grpSpPr>
        <p:sp>
          <p:nvSpPr>
            <p:cNvPr id="20487" name="Rectangle 5"/>
            <p:cNvSpPr>
              <a:spLocks/>
            </p:cNvSpPr>
            <p:nvPr/>
          </p:nvSpPr>
          <p:spPr bwMode="auto">
            <a:xfrm>
              <a:off x="0" y="0"/>
              <a:ext cx="3808" cy="2448"/>
            </a:xfrm>
            <a:prstGeom prst="rect">
              <a:avLst/>
            </a:prstGeom>
            <a:solidFill>
              <a:schemeClr val="accent1">
                <a:alpha val="4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4705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488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28"/>
              <a:ext cx="3584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93700"/>
            <a:ext cx="23495000" cy="129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11645900" y="4013200"/>
            <a:ext cx="3429000" cy="2997200"/>
            <a:chOff x="0" y="0"/>
            <a:chExt cx="2160" cy="188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0" y="0"/>
              <a:ext cx="2160" cy="1024"/>
              <a:chOff x="0" y="0"/>
              <a:chExt cx="2160" cy="1024"/>
            </a:xfrm>
          </p:grpSpPr>
          <p:pic>
            <p:nvPicPr>
              <p:cNvPr id="3" name="Picture 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60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73" name="Rectangle 3"/>
              <p:cNvSpPr>
                <a:spLocks/>
              </p:cNvSpPr>
              <p:nvPr/>
            </p:nvSpPr>
            <p:spPr bwMode="auto">
              <a:xfrm>
                <a:off x="521" y="288"/>
                <a:ext cx="1107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4800">
                    <a:solidFill>
                      <a:schemeClr val="tx1"/>
                    </a:solidFill>
                    <a:latin typeface="Gotham Rounded Medium" charset="0"/>
                    <a:ea typeface="ＭＳ Ｐゴシック" charset="0"/>
                    <a:sym typeface="Gotham Rounded Medium" charset="0"/>
                  </a:rPr>
                  <a:t>retire</a:t>
                </a:r>
              </a:p>
            </p:txBody>
          </p:sp>
        </p:grpSp>
        <p:sp>
          <p:nvSpPr>
            <p:cNvPr id="4" name="Rectangle 5"/>
            <p:cNvSpPr>
              <a:spLocks/>
            </p:cNvSpPr>
            <p:nvPr/>
          </p:nvSpPr>
          <p:spPr bwMode="auto">
            <a:xfrm>
              <a:off x="984" y="1008"/>
              <a:ext cx="184" cy="880"/>
            </a:xfrm>
            <a:prstGeom prst="rect">
              <a:avLst/>
            </a:prstGeom>
            <a:gradFill rotWithShape="0">
              <a:gsLst>
                <a:gs pos="0">
                  <a:srgbClr val="949898"/>
                </a:gs>
                <a:gs pos="32573">
                  <a:srgbClr val="C9CBCB"/>
                </a:gs>
                <a:gs pos="48186">
                  <a:srgbClr val="FFFFFF"/>
                </a:gs>
                <a:gs pos="68976">
                  <a:srgbClr val="D6D6D6"/>
                </a:gs>
                <a:gs pos="100000">
                  <a:srgbClr val="ADADA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6567" name="Rectangle 7"/>
          <p:cNvSpPr>
            <a:spLocks/>
          </p:cNvSpPr>
          <p:nvPr/>
        </p:nvSpPr>
        <p:spPr bwMode="auto">
          <a:xfrm>
            <a:off x="1701800" y="2806700"/>
            <a:ext cx="9728200" cy="40259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spcBef>
                <a:spcPts val="1500"/>
              </a:spcBef>
              <a:defRPr/>
            </a:pPr>
            <a:r>
              <a:rPr lang="en-US" sz="4300" dirty="0">
                <a:solidFill>
                  <a:srgbClr val="FFFFFF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stack odds in members </a:t>
            </a:r>
            <a:r>
              <a:rPr lang="en-US" sz="4300" dirty="0" err="1">
                <a:solidFill>
                  <a:srgbClr val="FFFFFF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favour</a:t>
            </a:r>
            <a:endParaRPr lang="en-US" sz="4300" dirty="0">
              <a:solidFill>
                <a:srgbClr val="FFFFFF"/>
              </a:solidFill>
              <a:latin typeface="Gotham Rounded Medium" charset="0"/>
              <a:ea typeface="ＭＳ Ｐゴシック" charset="0"/>
              <a:cs typeface="Gotham Rounded Medium" charset="0"/>
              <a:sym typeface="Gotham Rounded Medium" charset="0"/>
            </a:endParaRPr>
          </a:p>
          <a:p>
            <a:pPr algn="r">
              <a:spcBef>
                <a:spcPts val="1500"/>
              </a:spcBef>
              <a:defRPr/>
            </a:pPr>
            <a:r>
              <a:rPr lang="en-US" sz="4300" dirty="0">
                <a:solidFill>
                  <a:srgbClr val="FFFFFF"/>
                </a:solidFill>
                <a:latin typeface="Gotham Rounded Medium" charset="0"/>
                <a:ea typeface="ＭＳ Ｐゴシック" charset="0"/>
                <a:cs typeface="Gotham Rounded Medium" charset="0"/>
                <a:sym typeface="Gotham Rounded Medium" charset="0"/>
              </a:rPr>
              <a:t>sufficient lump sum at retirement</a:t>
            </a:r>
          </a:p>
        </p:txBody>
      </p: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5652750" y="1828800"/>
            <a:ext cx="6178550" cy="3276600"/>
            <a:chOff x="0" y="0"/>
            <a:chExt cx="3891" cy="2064"/>
          </a:xfrm>
        </p:grpSpPr>
        <p:sp>
          <p:nvSpPr>
            <p:cNvPr id="66568" name="Rectangle 8"/>
            <p:cNvSpPr>
              <a:spLocks/>
            </p:cNvSpPr>
            <p:nvPr/>
          </p:nvSpPr>
          <p:spPr bwMode="auto">
            <a:xfrm>
              <a:off x="734" y="1520"/>
              <a:ext cx="2423" cy="544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>
                <a:defRPr/>
              </a:pPr>
              <a:r>
                <a:rPr lang="en-US" sz="60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lump sum</a:t>
              </a:r>
            </a:p>
          </p:txBody>
        </p:sp>
        <p:sp>
          <p:nvSpPr>
            <p:cNvPr id="66569" name="AutoShape 9"/>
            <p:cNvSpPr>
              <a:spLocks/>
            </p:cNvSpPr>
            <p:nvPr/>
          </p:nvSpPr>
          <p:spPr bwMode="auto">
            <a:xfrm>
              <a:off x="1067" y="1056"/>
              <a:ext cx="1753" cy="448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9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70" name="Rectangle 10"/>
            <p:cNvSpPr>
              <a:spLocks/>
            </p:cNvSpPr>
            <p:nvPr/>
          </p:nvSpPr>
          <p:spPr bwMode="auto">
            <a:xfrm>
              <a:off x="0" y="0"/>
              <a:ext cx="3891" cy="1104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>
                <a:defRPr/>
              </a:pPr>
              <a:r>
                <a:rPr lang="en-US" sz="130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income</a:t>
              </a:r>
            </a:p>
          </p:txBody>
        </p:sp>
      </p:grpSp>
      <p:sp>
        <p:nvSpPr>
          <p:cNvPr id="66572" name="Freeform 12"/>
          <p:cNvSpPr>
            <a:spLocks/>
          </p:cNvSpPr>
          <p:nvPr/>
        </p:nvSpPr>
        <p:spPr bwMode="auto">
          <a:xfrm>
            <a:off x="295275" y="5438775"/>
            <a:ext cx="12742863" cy="6586538"/>
          </a:xfrm>
          <a:custGeom>
            <a:avLst/>
            <a:gdLst>
              <a:gd name="T0" fmla="*/ 0 w 21461"/>
              <a:gd name="T1" fmla="*/ 5578962 h 21546"/>
              <a:gd name="T2" fmla="*/ 1727272 w 21461"/>
              <a:gd name="T3" fmla="*/ 5338073 h 21546"/>
              <a:gd name="T4" fmla="*/ 4156972 w 21461"/>
              <a:gd name="T5" fmla="*/ 4474786 h 21546"/>
              <a:gd name="T6" fmla="*/ 6346196 w 21461"/>
              <a:gd name="T7" fmla="*/ 2808129 h 21546"/>
              <a:gd name="T8" fmla="*/ 8093063 w 21461"/>
              <a:gd name="T9" fmla="*/ 1342314 h 21546"/>
              <a:gd name="T10" fmla="*/ 9820335 w 21461"/>
              <a:gd name="T11" fmla="*/ 358582 h 21546"/>
              <a:gd name="T12" fmla="*/ 11547607 w 21461"/>
              <a:gd name="T13" fmla="*/ 17119 h 21546"/>
              <a:gd name="T14" fmla="*/ 12591452 w 21461"/>
              <a:gd name="T15" fmla="*/ 37295 h 21546"/>
              <a:gd name="T16" fmla="*/ 12711987 w 21461"/>
              <a:gd name="T17" fmla="*/ 217962 h 21546"/>
              <a:gd name="T18" fmla="*/ 12049342 w 21461"/>
              <a:gd name="T19" fmla="*/ 237832 h 21546"/>
              <a:gd name="T20" fmla="*/ 10724051 w 21461"/>
              <a:gd name="T21" fmla="*/ 759962 h 21546"/>
              <a:gd name="T22" fmla="*/ 8796085 w 21461"/>
              <a:gd name="T23" fmla="*/ 2306175 h 21546"/>
              <a:gd name="T24" fmla="*/ 7129377 w 21461"/>
              <a:gd name="T25" fmla="*/ 3872258 h 21546"/>
              <a:gd name="T26" fmla="*/ 4518577 w 21461"/>
              <a:gd name="T27" fmla="*/ 5077008 h 21546"/>
              <a:gd name="T28" fmla="*/ 1707084 w 21461"/>
              <a:gd name="T29" fmla="*/ 6281759 h 21546"/>
              <a:gd name="T30" fmla="*/ 341417 w 21461"/>
              <a:gd name="T31" fmla="*/ 6562999 h 21546"/>
              <a:gd name="T32" fmla="*/ 0 w 21461"/>
              <a:gd name="T33" fmla="*/ 6603046 h 21546"/>
              <a:gd name="T34" fmla="*/ 0 w 21461"/>
              <a:gd name="T35" fmla="*/ 5578962 h 21546"/>
              <a:gd name="T36" fmla="*/ 0 w 21461"/>
              <a:gd name="T37" fmla="*/ 5578962 h 215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461" h="21546">
                <a:moveTo>
                  <a:pt x="0" y="18196"/>
                </a:moveTo>
                <a:cubicBezTo>
                  <a:pt x="113" y="18198"/>
                  <a:pt x="2671" y="17481"/>
                  <a:pt x="2909" y="17408"/>
                </a:cubicBezTo>
                <a:cubicBezTo>
                  <a:pt x="3147" y="17335"/>
                  <a:pt x="6659" y="14940"/>
                  <a:pt x="7001" y="14584"/>
                </a:cubicBezTo>
                <a:cubicBezTo>
                  <a:pt x="7343" y="14227"/>
                  <a:pt x="10437" y="9275"/>
                  <a:pt x="10688" y="9132"/>
                </a:cubicBezTo>
                <a:cubicBezTo>
                  <a:pt x="10938" y="8989"/>
                  <a:pt x="13456" y="4454"/>
                  <a:pt x="13630" y="4337"/>
                </a:cubicBezTo>
                <a:cubicBezTo>
                  <a:pt x="13805" y="4221"/>
                  <a:pt x="16459" y="1091"/>
                  <a:pt x="16539" y="1119"/>
                </a:cubicBezTo>
                <a:cubicBezTo>
                  <a:pt x="16619" y="1147"/>
                  <a:pt x="19377" y="-54"/>
                  <a:pt x="19448" y="2"/>
                </a:cubicBezTo>
                <a:cubicBezTo>
                  <a:pt x="19518" y="58"/>
                  <a:pt x="21206" y="68"/>
                  <a:pt x="21206" y="68"/>
                </a:cubicBezTo>
                <a:cubicBezTo>
                  <a:pt x="21206" y="68"/>
                  <a:pt x="21600" y="655"/>
                  <a:pt x="21409" y="659"/>
                </a:cubicBezTo>
                <a:cubicBezTo>
                  <a:pt x="21218" y="662"/>
                  <a:pt x="20409" y="689"/>
                  <a:pt x="20293" y="724"/>
                </a:cubicBezTo>
                <a:cubicBezTo>
                  <a:pt x="20178" y="760"/>
                  <a:pt x="18061" y="2432"/>
                  <a:pt x="18061" y="2432"/>
                </a:cubicBezTo>
                <a:cubicBezTo>
                  <a:pt x="18061" y="2432"/>
                  <a:pt x="14814" y="7300"/>
                  <a:pt x="14814" y="7490"/>
                </a:cubicBezTo>
                <a:cubicBezTo>
                  <a:pt x="14814" y="7679"/>
                  <a:pt x="12007" y="12613"/>
                  <a:pt x="12007" y="12613"/>
                </a:cubicBezTo>
                <a:lnTo>
                  <a:pt x="7610" y="16554"/>
                </a:lnTo>
                <a:cubicBezTo>
                  <a:pt x="7610" y="16554"/>
                  <a:pt x="3044" y="20369"/>
                  <a:pt x="2875" y="20495"/>
                </a:cubicBezTo>
                <a:cubicBezTo>
                  <a:pt x="2706" y="20621"/>
                  <a:pt x="575" y="21415"/>
                  <a:pt x="575" y="21415"/>
                </a:cubicBezTo>
                <a:lnTo>
                  <a:pt x="0" y="21546"/>
                </a:lnTo>
                <a:lnTo>
                  <a:pt x="0" y="18196"/>
                </a:lnTo>
                <a:close/>
                <a:moveTo>
                  <a:pt x="0" y="18196"/>
                </a:move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utoUpdateAnimBg="0"/>
      <p:bldP spid="665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457200" y="419100"/>
            <a:ext cx="23469600" cy="12877800"/>
            <a:chOff x="0" y="0"/>
            <a:chExt cx="14784" cy="8112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18" b="9062"/>
            <a:stretch>
              <a:fillRect/>
            </a:stretch>
          </p:blipFill>
          <p:spPr bwMode="auto">
            <a:xfrm>
              <a:off x="0" y="0"/>
              <a:ext cx="14784" cy="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>
              <a:spLocks/>
            </p:cNvSpPr>
            <p:nvPr/>
          </p:nvSpPr>
          <p:spPr bwMode="auto">
            <a:xfrm>
              <a:off x="2152" y="544"/>
              <a:ext cx="10480" cy="1120"/>
            </a:xfrm>
            <a:prstGeom prst="rect">
              <a:avLst/>
            </a:prstGeom>
            <a:noFill/>
            <a:ln>
              <a:noFill/>
            </a:ln>
            <a:effectLst>
              <a:outerShdw blurRad="4191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900">
                  <a:solidFill>
                    <a:srgbClr val="D95741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day one ... retirement</a:t>
              </a:r>
            </a:p>
          </p:txBody>
        </p:sp>
      </p:grp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6858000" y="3219450"/>
            <a:ext cx="11055350" cy="1911350"/>
            <a:chOff x="0" y="0"/>
            <a:chExt cx="6964" cy="1204"/>
          </a:xfrm>
        </p:grpSpPr>
        <p:sp>
          <p:nvSpPr>
            <p:cNvPr id="4" name="Rectangle 4"/>
            <p:cNvSpPr>
              <a:spLocks/>
            </p:cNvSpPr>
            <p:nvPr/>
          </p:nvSpPr>
          <p:spPr bwMode="auto">
            <a:xfrm>
              <a:off x="0" y="0"/>
              <a:ext cx="6964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financial + psychological hurdle</a:t>
              </a:r>
            </a:p>
          </p:txBody>
        </p:sp>
        <p:sp>
          <p:nvSpPr>
            <p:cNvPr id="68618" name="Rectangle 5"/>
            <p:cNvSpPr>
              <a:spLocks/>
            </p:cNvSpPr>
            <p:nvPr/>
          </p:nvSpPr>
          <p:spPr bwMode="auto">
            <a:xfrm>
              <a:off x="1791" y="692"/>
              <a:ext cx="304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big decisions</a:t>
              </a:r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8801100" y="7404100"/>
            <a:ext cx="7192963" cy="5397500"/>
            <a:chOff x="0" y="0"/>
            <a:chExt cx="4531" cy="3400"/>
          </a:xfrm>
        </p:grpSpPr>
        <p:sp>
          <p:nvSpPr>
            <p:cNvPr id="68615" name="Rectangle 7"/>
            <p:cNvSpPr>
              <a:spLocks/>
            </p:cNvSpPr>
            <p:nvPr/>
          </p:nvSpPr>
          <p:spPr bwMode="auto">
            <a:xfrm>
              <a:off x="888" y="2352"/>
              <a:ext cx="2482" cy="512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TRUSTEES</a:t>
              </a:r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2131" y="800"/>
              <a:ext cx="0" cy="1489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oval" w="med" len="med"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17" name="Oval 9"/>
            <p:cNvSpPr>
              <a:spLocks/>
            </p:cNvSpPr>
            <p:nvPr/>
          </p:nvSpPr>
          <p:spPr bwMode="auto">
            <a:xfrm>
              <a:off x="1736" y="0"/>
              <a:ext cx="800" cy="80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10"/>
            <p:cNvSpPr>
              <a:spLocks/>
            </p:cNvSpPr>
            <p:nvPr/>
          </p:nvSpPr>
          <p:spPr bwMode="auto">
            <a:xfrm>
              <a:off x="0" y="2888"/>
              <a:ext cx="453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guided them this far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117600" y="9550400"/>
            <a:ext cx="4711700" cy="3100388"/>
            <a:chOff x="0" y="0"/>
            <a:chExt cx="2968" cy="1953"/>
          </a:xfrm>
        </p:grpSpPr>
        <p:sp>
          <p:nvSpPr>
            <p:cNvPr id="70684" name="Rectangle 1"/>
            <p:cNvSpPr>
              <a:spLocks/>
            </p:cNvSpPr>
            <p:nvPr/>
          </p:nvSpPr>
          <p:spPr bwMode="auto">
            <a:xfrm>
              <a:off x="180" y="0"/>
              <a:ext cx="2634" cy="1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600">
                  <a:solidFill>
                    <a:srgbClr val="616182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76</a:t>
              </a:r>
              <a:r>
                <a:rPr lang="en-US" sz="12600">
                  <a:solidFill>
                    <a:srgbClr val="616182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%</a:t>
              </a:r>
            </a:p>
          </p:txBody>
        </p:sp>
        <p:sp>
          <p:nvSpPr>
            <p:cNvPr id="70685" name="AutoShape 2"/>
            <p:cNvSpPr>
              <a:spLocks/>
            </p:cNvSpPr>
            <p:nvPr/>
          </p:nvSpPr>
          <p:spPr bwMode="auto">
            <a:xfrm rot="-5400000">
              <a:off x="1248" y="233"/>
              <a:ext cx="472" cy="2968"/>
            </a:xfrm>
            <a:custGeom>
              <a:avLst/>
              <a:gdLst>
                <a:gd name="T0" fmla="*/ 21600 w 21600"/>
                <a:gd name="T1" fmla="*/ 1718 h 21600"/>
                <a:gd name="T2" fmla="*/ 21600 w 21600"/>
                <a:gd name="T3" fmla="*/ 19882 h 21600"/>
                <a:gd name="T4" fmla="*/ 10800 w 21600"/>
                <a:gd name="T5" fmla="*/ 21600 h 21600"/>
                <a:gd name="T6" fmla="*/ 0 w 21600"/>
                <a:gd name="T7" fmla="*/ 19882 h 21600"/>
                <a:gd name="T8" fmla="*/ 0 w 21600"/>
                <a:gd name="T9" fmla="*/ 1718 h 21600"/>
                <a:gd name="T10" fmla="*/ 10800 w 21600"/>
                <a:gd name="T11" fmla="*/ 0 h 21600"/>
                <a:gd name="T12" fmla="*/ 21600 w 21600"/>
                <a:gd name="T13" fmla="*/ 1718 h 21600"/>
                <a:gd name="T14" fmla="*/ 21600 w 21600"/>
                <a:gd name="T15" fmla="*/ 17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1718"/>
                  </a:moveTo>
                  <a:lnTo>
                    <a:pt x="21600" y="19882"/>
                  </a:lnTo>
                  <a:cubicBezTo>
                    <a:pt x="21600" y="20831"/>
                    <a:pt x="16765" y="21600"/>
                    <a:pt x="10800" y="21600"/>
                  </a:cubicBezTo>
                  <a:cubicBezTo>
                    <a:pt x="4835" y="21600"/>
                    <a:pt x="0" y="20831"/>
                    <a:pt x="0" y="19882"/>
                  </a:cubicBezTo>
                  <a:lnTo>
                    <a:pt x="0" y="1718"/>
                  </a:lnTo>
                  <a:cubicBezTo>
                    <a:pt x="0" y="769"/>
                    <a:pt x="4835" y="0"/>
                    <a:pt x="10800" y="0"/>
                  </a:cubicBezTo>
                  <a:cubicBezTo>
                    <a:pt x="16765" y="0"/>
                    <a:pt x="21600" y="769"/>
                    <a:pt x="21600" y="1718"/>
                  </a:cubicBezTo>
                  <a:close/>
                  <a:moveTo>
                    <a:pt x="21600" y="1718"/>
                  </a:moveTo>
                </a:path>
              </a:pathLst>
            </a:custGeom>
            <a:noFill/>
            <a:ln w="101600" cap="flat">
              <a:solidFill>
                <a:srgbClr val="61618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1079500" y="11861800"/>
            <a:ext cx="3416300" cy="777875"/>
            <a:chOff x="0" y="0"/>
            <a:chExt cx="2152" cy="490"/>
          </a:xfrm>
        </p:grpSpPr>
        <p:sp>
          <p:nvSpPr>
            <p:cNvPr id="2" name="AutoShape 4"/>
            <p:cNvSpPr>
              <a:spLocks/>
            </p:cNvSpPr>
            <p:nvPr/>
          </p:nvSpPr>
          <p:spPr bwMode="auto">
            <a:xfrm rot="-5400000">
              <a:off x="768" y="-750"/>
              <a:ext cx="472" cy="2007"/>
            </a:xfrm>
            <a:custGeom>
              <a:avLst/>
              <a:gdLst>
                <a:gd name="T0" fmla="*/ 21600 w 21600"/>
                <a:gd name="T1" fmla="*/ 2539 h 21600"/>
                <a:gd name="T2" fmla="*/ 21600 w 21600"/>
                <a:gd name="T3" fmla="*/ 19061 h 21600"/>
                <a:gd name="T4" fmla="*/ 10800 w 21600"/>
                <a:gd name="T5" fmla="*/ 21600 h 21600"/>
                <a:gd name="T6" fmla="*/ 0 w 21600"/>
                <a:gd name="T7" fmla="*/ 19061 h 21600"/>
                <a:gd name="T8" fmla="*/ 0 w 21600"/>
                <a:gd name="T9" fmla="*/ 2539 h 21600"/>
                <a:gd name="T10" fmla="*/ 10800 w 21600"/>
                <a:gd name="T11" fmla="*/ 0 h 21600"/>
                <a:gd name="T12" fmla="*/ 21600 w 21600"/>
                <a:gd name="T13" fmla="*/ 2539 h 21600"/>
                <a:gd name="T14" fmla="*/ 21600 w 21600"/>
                <a:gd name="T15" fmla="*/ 25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2539"/>
                  </a:moveTo>
                  <a:lnTo>
                    <a:pt x="21600" y="19061"/>
                  </a:lnTo>
                  <a:cubicBezTo>
                    <a:pt x="21600" y="20463"/>
                    <a:pt x="16765" y="21600"/>
                    <a:pt x="10800" y="21600"/>
                  </a:cubicBezTo>
                  <a:cubicBezTo>
                    <a:pt x="4835" y="21600"/>
                    <a:pt x="0" y="20463"/>
                    <a:pt x="0" y="19061"/>
                  </a:cubicBezTo>
                  <a:lnTo>
                    <a:pt x="0" y="2539"/>
                  </a:lnTo>
                  <a:cubicBezTo>
                    <a:pt x="0" y="1137"/>
                    <a:pt x="4835" y="0"/>
                    <a:pt x="10800" y="0"/>
                  </a:cubicBezTo>
                  <a:cubicBezTo>
                    <a:pt x="16765" y="0"/>
                    <a:pt x="21600" y="1137"/>
                    <a:pt x="21600" y="2539"/>
                  </a:cubicBezTo>
                  <a:close/>
                  <a:moveTo>
                    <a:pt x="21600" y="2539"/>
                  </a:moveTo>
                </a:path>
              </a:pathLst>
            </a:custGeom>
            <a:solidFill>
              <a:srgbClr val="616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AutoShape 5"/>
            <p:cNvSpPr>
              <a:spLocks/>
            </p:cNvSpPr>
            <p:nvPr/>
          </p:nvSpPr>
          <p:spPr bwMode="auto">
            <a:xfrm rot="-5400000">
              <a:off x="1092" y="-588"/>
              <a:ext cx="472" cy="1648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  <a:gd name="T10" fmla="*/ 2160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616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0660" name="AutoShape 7"/>
          <p:cNvSpPr>
            <a:spLocks/>
          </p:cNvSpPr>
          <p:nvPr/>
        </p:nvSpPr>
        <p:spPr bwMode="auto">
          <a:xfrm>
            <a:off x="213487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152400" y="1479550"/>
            <a:ext cx="15773400" cy="1900238"/>
            <a:chOff x="0" y="0"/>
            <a:chExt cx="9936" cy="1197"/>
          </a:xfrm>
        </p:grpSpPr>
        <p:sp>
          <p:nvSpPr>
            <p:cNvPr id="70664" name="Rectangle 8"/>
            <p:cNvSpPr>
              <a:spLocks/>
            </p:cNvSpPr>
            <p:nvPr/>
          </p:nvSpPr>
          <p:spPr bwMode="auto">
            <a:xfrm>
              <a:off x="3168" y="0"/>
              <a:ext cx="6768" cy="904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500">
                  <a:solidFill>
                    <a:srgbClr val="B1BDC0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annuities</a:t>
              </a:r>
            </a:p>
          </p:txBody>
        </p:sp>
        <p:pic>
          <p:nvPicPr>
            <p:cNvPr id="4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"/>
              <a:ext cx="468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0"/>
            <p:cNvSpPr>
              <a:spLocks/>
            </p:cNvSpPr>
            <p:nvPr/>
          </p:nvSpPr>
          <p:spPr bwMode="auto">
            <a:xfrm>
              <a:off x="592" y="312"/>
              <a:ext cx="338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Benchmark 2013</a:t>
              </a:r>
            </a:p>
          </p:txBody>
        </p:sp>
      </p:grp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1152525" y="3276600"/>
            <a:ext cx="4651375" cy="3073400"/>
            <a:chOff x="0" y="0"/>
            <a:chExt cx="2929" cy="1936"/>
          </a:xfrm>
        </p:grpSpPr>
        <p:sp>
          <p:nvSpPr>
            <p:cNvPr id="6" name="Rectangle 12"/>
            <p:cNvSpPr>
              <a:spLocks/>
            </p:cNvSpPr>
            <p:nvPr/>
          </p:nvSpPr>
          <p:spPr bwMode="auto">
            <a:xfrm>
              <a:off x="213" y="0"/>
              <a:ext cx="2567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600">
                  <a:solidFill>
                    <a:srgbClr val="B74850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77</a:t>
              </a:r>
              <a:r>
                <a:rPr lang="en-US" sz="12600">
                  <a:solidFill>
                    <a:srgbClr val="B74850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%</a:t>
              </a:r>
            </a:p>
          </p:txBody>
        </p:sp>
        <p:sp>
          <p:nvSpPr>
            <p:cNvPr id="70678" name="AutoShape 13"/>
            <p:cNvSpPr>
              <a:spLocks/>
            </p:cNvSpPr>
            <p:nvPr/>
          </p:nvSpPr>
          <p:spPr bwMode="auto">
            <a:xfrm rot="-5400000">
              <a:off x="1229" y="236"/>
              <a:ext cx="470" cy="2928"/>
            </a:xfrm>
            <a:custGeom>
              <a:avLst/>
              <a:gdLst>
                <a:gd name="T0" fmla="*/ 21600 w 21600"/>
                <a:gd name="T1" fmla="*/ 1730 h 21600"/>
                <a:gd name="T2" fmla="*/ 21600 w 21600"/>
                <a:gd name="T3" fmla="*/ 19870 h 21600"/>
                <a:gd name="T4" fmla="*/ 10800 w 21600"/>
                <a:gd name="T5" fmla="*/ 21600 h 21600"/>
                <a:gd name="T6" fmla="*/ 0 w 21600"/>
                <a:gd name="T7" fmla="*/ 19870 h 21600"/>
                <a:gd name="T8" fmla="*/ 0 w 21600"/>
                <a:gd name="T9" fmla="*/ 1730 h 21600"/>
                <a:gd name="T10" fmla="*/ 10800 w 21600"/>
                <a:gd name="T11" fmla="*/ 0 h 21600"/>
                <a:gd name="T12" fmla="*/ 21600 w 21600"/>
                <a:gd name="T13" fmla="*/ 1730 h 21600"/>
                <a:gd name="T14" fmla="*/ 21600 w 21600"/>
                <a:gd name="T15" fmla="*/ 17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1730"/>
                  </a:moveTo>
                  <a:lnTo>
                    <a:pt x="21600" y="19870"/>
                  </a:lnTo>
                  <a:cubicBezTo>
                    <a:pt x="21600" y="20825"/>
                    <a:pt x="16765" y="21600"/>
                    <a:pt x="10800" y="21600"/>
                  </a:cubicBezTo>
                  <a:cubicBezTo>
                    <a:pt x="4835" y="21600"/>
                    <a:pt x="0" y="20825"/>
                    <a:pt x="0" y="19870"/>
                  </a:cubicBezTo>
                  <a:lnTo>
                    <a:pt x="0" y="1730"/>
                  </a:lnTo>
                  <a:cubicBezTo>
                    <a:pt x="0" y="775"/>
                    <a:pt x="4835" y="0"/>
                    <a:pt x="10800" y="0"/>
                  </a:cubicBezTo>
                  <a:cubicBezTo>
                    <a:pt x="16765" y="0"/>
                    <a:pt x="21600" y="775"/>
                    <a:pt x="21600" y="1730"/>
                  </a:cubicBezTo>
                  <a:close/>
                  <a:moveTo>
                    <a:pt x="21600" y="1730"/>
                  </a:moveTo>
                </a:path>
              </a:pathLst>
            </a:custGeom>
            <a:noFill/>
            <a:ln w="101600" cap="flat">
              <a:solidFill>
                <a:srgbClr val="B7485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0673" name="Group 17"/>
          <p:cNvGrpSpPr>
            <a:grpSpLocks/>
          </p:cNvGrpSpPr>
          <p:nvPr/>
        </p:nvGrpSpPr>
        <p:grpSpPr bwMode="auto">
          <a:xfrm>
            <a:off x="1117600" y="5572125"/>
            <a:ext cx="3543300" cy="779463"/>
            <a:chOff x="0" y="0"/>
            <a:chExt cx="2232" cy="490"/>
          </a:xfrm>
        </p:grpSpPr>
        <p:sp>
          <p:nvSpPr>
            <p:cNvPr id="70675" name="AutoShape 15"/>
            <p:cNvSpPr>
              <a:spLocks/>
            </p:cNvSpPr>
            <p:nvPr/>
          </p:nvSpPr>
          <p:spPr bwMode="auto">
            <a:xfrm rot="-5400000">
              <a:off x="768" y="-750"/>
              <a:ext cx="472" cy="2007"/>
            </a:xfrm>
            <a:custGeom>
              <a:avLst/>
              <a:gdLst>
                <a:gd name="T0" fmla="*/ 21600 w 21600"/>
                <a:gd name="T1" fmla="*/ 2539 h 21600"/>
                <a:gd name="T2" fmla="*/ 21600 w 21600"/>
                <a:gd name="T3" fmla="*/ 19061 h 21600"/>
                <a:gd name="T4" fmla="*/ 10800 w 21600"/>
                <a:gd name="T5" fmla="*/ 21600 h 21600"/>
                <a:gd name="T6" fmla="*/ 0 w 21600"/>
                <a:gd name="T7" fmla="*/ 19061 h 21600"/>
                <a:gd name="T8" fmla="*/ 0 w 21600"/>
                <a:gd name="T9" fmla="*/ 2539 h 21600"/>
                <a:gd name="T10" fmla="*/ 10800 w 21600"/>
                <a:gd name="T11" fmla="*/ 0 h 21600"/>
                <a:gd name="T12" fmla="*/ 21600 w 21600"/>
                <a:gd name="T13" fmla="*/ 2539 h 21600"/>
                <a:gd name="T14" fmla="*/ 21600 w 21600"/>
                <a:gd name="T15" fmla="*/ 25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2539"/>
                  </a:moveTo>
                  <a:lnTo>
                    <a:pt x="21600" y="19061"/>
                  </a:lnTo>
                  <a:cubicBezTo>
                    <a:pt x="21600" y="20463"/>
                    <a:pt x="16765" y="21600"/>
                    <a:pt x="10800" y="21600"/>
                  </a:cubicBezTo>
                  <a:cubicBezTo>
                    <a:pt x="4835" y="21600"/>
                    <a:pt x="0" y="20463"/>
                    <a:pt x="0" y="19061"/>
                  </a:cubicBezTo>
                  <a:lnTo>
                    <a:pt x="0" y="2539"/>
                  </a:lnTo>
                  <a:cubicBezTo>
                    <a:pt x="0" y="1137"/>
                    <a:pt x="4835" y="0"/>
                    <a:pt x="10800" y="0"/>
                  </a:cubicBezTo>
                  <a:cubicBezTo>
                    <a:pt x="16765" y="0"/>
                    <a:pt x="21600" y="1137"/>
                    <a:pt x="21600" y="2539"/>
                  </a:cubicBezTo>
                  <a:close/>
                  <a:moveTo>
                    <a:pt x="21600" y="2539"/>
                  </a:moveTo>
                </a:path>
              </a:pathLst>
            </a:custGeom>
            <a:solidFill>
              <a:srgbClr val="B7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676" name="AutoShape 16"/>
            <p:cNvSpPr>
              <a:spLocks/>
            </p:cNvSpPr>
            <p:nvPr/>
          </p:nvSpPr>
          <p:spPr bwMode="auto">
            <a:xfrm rot="-5400000">
              <a:off x="1132" y="-628"/>
              <a:ext cx="472" cy="1728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  <a:gd name="T10" fmla="*/ 2160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B7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0674" name="Rectangle 18"/>
          <p:cNvSpPr>
            <a:spLocks/>
          </p:cNvSpPr>
          <p:nvPr/>
        </p:nvSpPr>
        <p:spPr bwMode="auto">
          <a:xfrm>
            <a:off x="6273800" y="4927600"/>
            <a:ext cx="12331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4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provide pre-retirement counselling </a:t>
            </a:r>
            <a:r>
              <a:rPr lang="en-US" sz="39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(4.3yrs before)</a:t>
            </a:r>
            <a:endParaRPr lang="en-US" sz="12900">
              <a:solidFill>
                <a:schemeClr val="tx1"/>
              </a:solidFill>
              <a:latin typeface="Gotham Rounded Light" charset="0"/>
              <a:ea typeface="ＭＳ Ｐゴシック" charset="0"/>
              <a:sym typeface="Gotham Rounded Light" charset="0"/>
            </a:endParaRPr>
          </a:p>
        </p:txBody>
      </p:sp>
      <p:grpSp>
        <p:nvGrpSpPr>
          <p:cNvPr id="70677" name="Group 21"/>
          <p:cNvGrpSpPr>
            <a:grpSpLocks/>
          </p:cNvGrpSpPr>
          <p:nvPr/>
        </p:nvGrpSpPr>
        <p:grpSpPr bwMode="auto">
          <a:xfrm>
            <a:off x="1152525" y="6432550"/>
            <a:ext cx="4711700" cy="3100388"/>
            <a:chOff x="0" y="0"/>
            <a:chExt cx="2968" cy="1953"/>
          </a:xfrm>
        </p:grpSpPr>
        <p:sp>
          <p:nvSpPr>
            <p:cNvPr id="7" name="Rectangle 19"/>
            <p:cNvSpPr>
              <a:spLocks/>
            </p:cNvSpPr>
            <p:nvPr/>
          </p:nvSpPr>
          <p:spPr bwMode="auto">
            <a:xfrm>
              <a:off x="180" y="0"/>
              <a:ext cx="2634" cy="1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600">
                  <a:solidFill>
                    <a:srgbClr val="827E7E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76</a:t>
              </a:r>
              <a:r>
                <a:rPr lang="en-US" sz="12600">
                  <a:solidFill>
                    <a:srgbClr val="827E7E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%</a:t>
              </a:r>
            </a:p>
          </p:txBody>
        </p:sp>
        <p:sp>
          <p:nvSpPr>
            <p:cNvPr id="8" name="AutoShape 20"/>
            <p:cNvSpPr>
              <a:spLocks/>
            </p:cNvSpPr>
            <p:nvPr/>
          </p:nvSpPr>
          <p:spPr bwMode="auto">
            <a:xfrm rot="-5400000">
              <a:off x="1248" y="233"/>
              <a:ext cx="472" cy="2968"/>
            </a:xfrm>
            <a:custGeom>
              <a:avLst/>
              <a:gdLst>
                <a:gd name="T0" fmla="*/ 21600 w 21600"/>
                <a:gd name="T1" fmla="*/ 1718 h 21600"/>
                <a:gd name="T2" fmla="*/ 21600 w 21600"/>
                <a:gd name="T3" fmla="*/ 19882 h 21600"/>
                <a:gd name="T4" fmla="*/ 10800 w 21600"/>
                <a:gd name="T5" fmla="*/ 21600 h 21600"/>
                <a:gd name="T6" fmla="*/ 0 w 21600"/>
                <a:gd name="T7" fmla="*/ 19882 h 21600"/>
                <a:gd name="T8" fmla="*/ 0 w 21600"/>
                <a:gd name="T9" fmla="*/ 1718 h 21600"/>
                <a:gd name="T10" fmla="*/ 10800 w 21600"/>
                <a:gd name="T11" fmla="*/ 0 h 21600"/>
                <a:gd name="T12" fmla="*/ 21600 w 21600"/>
                <a:gd name="T13" fmla="*/ 1718 h 21600"/>
                <a:gd name="T14" fmla="*/ 21600 w 21600"/>
                <a:gd name="T15" fmla="*/ 17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1718"/>
                  </a:moveTo>
                  <a:lnTo>
                    <a:pt x="21600" y="19882"/>
                  </a:lnTo>
                  <a:cubicBezTo>
                    <a:pt x="21600" y="20831"/>
                    <a:pt x="16765" y="21600"/>
                    <a:pt x="10800" y="21600"/>
                  </a:cubicBezTo>
                  <a:cubicBezTo>
                    <a:pt x="4835" y="21600"/>
                    <a:pt x="0" y="20831"/>
                    <a:pt x="0" y="19882"/>
                  </a:cubicBezTo>
                  <a:lnTo>
                    <a:pt x="0" y="1718"/>
                  </a:lnTo>
                  <a:cubicBezTo>
                    <a:pt x="0" y="769"/>
                    <a:pt x="4835" y="0"/>
                    <a:pt x="10800" y="0"/>
                  </a:cubicBezTo>
                  <a:cubicBezTo>
                    <a:pt x="16765" y="0"/>
                    <a:pt x="21600" y="769"/>
                    <a:pt x="21600" y="1718"/>
                  </a:cubicBezTo>
                  <a:close/>
                  <a:moveTo>
                    <a:pt x="21600" y="1718"/>
                  </a:moveTo>
                </a:path>
              </a:pathLst>
            </a:custGeom>
            <a:noFill/>
            <a:ln w="101600" cap="flat">
              <a:solidFill>
                <a:srgbClr val="827E7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0680" name="Group 24"/>
          <p:cNvGrpSpPr>
            <a:grpSpLocks/>
          </p:cNvGrpSpPr>
          <p:nvPr/>
        </p:nvGrpSpPr>
        <p:grpSpPr bwMode="auto">
          <a:xfrm>
            <a:off x="1117600" y="8753475"/>
            <a:ext cx="3416300" cy="779463"/>
            <a:chOff x="0" y="0"/>
            <a:chExt cx="2152" cy="490"/>
          </a:xfrm>
        </p:grpSpPr>
        <p:sp>
          <p:nvSpPr>
            <p:cNvPr id="70671" name="AutoShape 22"/>
            <p:cNvSpPr>
              <a:spLocks/>
            </p:cNvSpPr>
            <p:nvPr/>
          </p:nvSpPr>
          <p:spPr bwMode="auto">
            <a:xfrm rot="-5400000">
              <a:off x="768" y="-750"/>
              <a:ext cx="472" cy="2007"/>
            </a:xfrm>
            <a:custGeom>
              <a:avLst/>
              <a:gdLst>
                <a:gd name="T0" fmla="*/ 21600 w 21600"/>
                <a:gd name="T1" fmla="*/ 2539 h 21600"/>
                <a:gd name="T2" fmla="*/ 21600 w 21600"/>
                <a:gd name="T3" fmla="*/ 19061 h 21600"/>
                <a:gd name="T4" fmla="*/ 10800 w 21600"/>
                <a:gd name="T5" fmla="*/ 21600 h 21600"/>
                <a:gd name="T6" fmla="*/ 0 w 21600"/>
                <a:gd name="T7" fmla="*/ 19061 h 21600"/>
                <a:gd name="T8" fmla="*/ 0 w 21600"/>
                <a:gd name="T9" fmla="*/ 2539 h 21600"/>
                <a:gd name="T10" fmla="*/ 10800 w 21600"/>
                <a:gd name="T11" fmla="*/ 0 h 21600"/>
                <a:gd name="T12" fmla="*/ 21600 w 21600"/>
                <a:gd name="T13" fmla="*/ 2539 h 21600"/>
                <a:gd name="T14" fmla="*/ 21600 w 21600"/>
                <a:gd name="T15" fmla="*/ 25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2539"/>
                  </a:moveTo>
                  <a:lnTo>
                    <a:pt x="21600" y="19061"/>
                  </a:lnTo>
                  <a:cubicBezTo>
                    <a:pt x="21600" y="20463"/>
                    <a:pt x="16765" y="21600"/>
                    <a:pt x="10800" y="21600"/>
                  </a:cubicBezTo>
                  <a:cubicBezTo>
                    <a:pt x="4835" y="21600"/>
                    <a:pt x="0" y="20463"/>
                    <a:pt x="0" y="19061"/>
                  </a:cubicBezTo>
                  <a:lnTo>
                    <a:pt x="0" y="2539"/>
                  </a:lnTo>
                  <a:cubicBezTo>
                    <a:pt x="0" y="1137"/>
                    <a:pt x="4835" y="0"/>
                    <a:pt x="10800" y="0"/>
                  </a:cubicBezTo>
                  <a:cubicBezTo>
                    <a:pt x="16765" y="0"/>
                    <a:pt x="21600" y="1137"/>
                    <a:pt x="21600" y="2539"/>
                  </a:cubicBezTo>
                  <a:close/>
                  <a:moveTo>
                    <a:pt x="21600" y="2539"/>
                  </a:moveTo>
                </a:path>
              </a:pathLst>
            </a:custGeom>
            <a:solidFill>
              <a:srgbClr val="82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672" name="AutoShape 23"/>
            <p:cNvSpPr>
              <a:spLocks/>
            </p:cNvSpPr>
            <p:nvPr/>
          </p:nvSpPr>
          <p:spPr bwMode="auto">
            <a:xfrm rot="-5400000">
              <a:off x="1092" y="-588"/>
              <a:ext cx="472" cy="1648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  <a:gd name="T10" fmla="*/ 2160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82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0681" name="Rectangle 25"/>
          <p:cNvSpPr>
            <a:spLocks/>
          </p:cNvSpPr>
          <p:nvPr/>
        </p:nvSpPr>
        <p:spPr bwMode="auto">
          <a:xfrm>
            <a:off x="6272213" y="8108950"/>
            <a:ext cx="12331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4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concerned how members utilise their retirement benefits</a:t>
            </a:r>
          </a:p>
        </p:txBody>
      </p:sp>
      <p:sp>
        <p:nvSpPr>
          <p:cNvPr id="70682" name="Rectangle 26"/>
          <p:cNvSpPr>
            <a:spLocks/>
          </p:cNvSpPr>
          <p:nvPr/>
        </p:nvSpPr>
        <p:spPr bwMode="auto">
          <a:xfrm>
            <a:off x="6272213" y="11233150"/>
            <a:ext cx="12331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4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do not want further involvement with members after retirement</a:t>
            </a:r>
          </a:p>
        </p:txBody>
      </p:sp>
      <p:pic>
        <p:nvPicPr>
          <p:cNvPr id="7068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8"/>
          <p:cNvSpPr>
            <a:spLocks/>
          </p:cNvSpPr>
          <p:nvPr/>
        </p:nvSpPr>
        <p:spPr bwMode="auto">
          <a:xfrm>
            <a:off x="21336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4" grpId="0" autoUpdateAnimBg="0"/>
      <p:bldP spid="70681" grpId="0" autoUpdateAnimBg="0"/>
      <p:bldP spid="7068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/>
          </p:cNvSpPr>
          <p:nvPr/>
        </p:nvSpPr>
        <p:spPr bwMode="auto">
          <a:xfrm>
            <a:off x="5181600" y="14795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annuities</a:t>
            </a:r>
          </a:p>
        </p:txBody>
      </p:sp>
      <p:sp>
        <p:nvSpPr>
          <p:cNvPr id="72707" name="AutoShape 2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8" name="AutoShape 3"/>
          <p:cNvSpPr>
            <a:spLocks/>
          </p:cNvSpPr>
          <p:nvPr/>
        </p:nvSpPr>
        <p:spPr bwMode="auto">
          <a:xfrm>
            <a:off x="213487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270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5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pic>
        <p:nvPicPr>
          <p:cNvPr id="727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AutoShape 7"/>
          <p:cNvSpPr>
            <a:spLocks/>
          </p:cNvSpPr>
          <p:nvPr/>
        </p:nvSpPr>
        <p:spPr bwMode="auto">
          <a:xfrm>
            <a:off x="21336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Rectangle 8"/>
          <p:cNvSpPr>
            <a:spLocks/>
          </p:cNvSpPr>
          <p:nvPr/>
        </p:nvSpPr>
        <p:spPr bwMode="auto">
          <a:xfrm>
            <a:off x="1231900" y="4133850"/>
            <a:ext cx="68961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most appropriate? </a:t>
            </a:r>
            <a:b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</a:br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... </a:t>
            </a:r>
            <a:r>
              <a:rPr lang="en-US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inflation linked</a:t>
            </a:r>
          </a:p>
        </p:txBody>
      </p: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1485900" y="5892800"/>
            <a:ext cx="19026188" cy="2781300"/>
            <a:chOff x="0" y="0"/>
            <a:chExt cx="11985" cy="1752"/>
          </a:xfrm>
        </p:grpSpPr>
        <p:sp>
          <p:nvSpPr>
            <p:cNvPr id="2" name="Rectangle 9"/>
            <p:cNvSpPr>
              <a:spLocks/>
            </p:cNvSpPr>
            <p:nvPr/>
          </p:nvSpPr>
          <p:spPr bwMode="auto">
            <a:xfrm>
              <a:off x="0" y="0"/>
              <a:ext cx="530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700">
                  <a:solidFill>
                    <a:srgbClr val="01747E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20</a:t>
              </a:r>
              <a:r>
                <a:rPr lang="en-US" sz="12700">
                  <a:solidFill>
                    <a:srgbClr val="01747E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%</a:t>
              </a:r>
            </a:p>
          </p:txBody>
        </p:sp>
        <p:sp>
          <p:nvSpPr>
            <p:cNvPr id="72716" name="Rectangle 10"/>
            <p:cNvSpPr>
              <a:spLocks/>
            </p:cNvSpPr>
            <p:nvPr/>
          </p:nvSpPr>
          <p:spPr bwMode="auto">
            <a:xfrm>
              <a:off x="4449" y="592"/>
              <a:ext cx="753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already have default annuity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21999" r="311" b="5589"/>
          <a:stretch>
            <a:fillRect/>
          </a:stretch>
        </p:blipFill>
        <p:spPr bwMode="auto">
          <a:xfrm>
            <a:off x="387350" y="431800"/>
            <a:ext cx="23596600" cy="12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5" name="Group 5"/>
          <p:cNvGrpSpPr>
            <a:grpSpLocks/>
          </p:cNvGrpSpPr>
          <p:nvPr/>
        </p:nvGrpSpPr>
        <p:grpSpPr bwMode="auto">
          <a:xfrm>
            <a:off x="2628900" y="1200150"/>
            <a:ext cx="18084800" cy="3194050"/>
            <a:chOff x="0" y="0"/>
            <a:chExt cx="11392" cy="2012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10088" cy="904"/>
            </a:xfrm>
            <a:prstGeom prst="rect">
              <a:avLst/>
            </a:prstGeom>
            <a:noFill/>
            <a:ln>
              <a:noFill/>
            </a:ln>
            <a:effectLst>
              <a:outerShdw blurRad="381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defRPr/>
              </a:pPr>
              <a:r>
                <a:rPr lang="en-US" sz="9500">
                  <a:solidFill>
                    <a:srgbClr val="E6E6E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markets volatility ...</a:t>
              </a:r>
            </a:p>
          </p:txBody>
        </p:sp>
        <p:sp>
          <p:nvSpPr>
            <p:cNvPr id="3" name="Rectangle 4"/>
            <p:cNvSpPr>
              <a:spLocks/>
            </p:cNvSpPr>
            <p:nvPr/>
          </p:nvSpPr>
          <p:spPr bwMode="auto">
            <a:xfrm>
              <a:off x="32" y="892"/>
              <a:ext cx="11360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719138" indent="-719138" algn="l">
                <a:lnSpc>
                  <a:spcPct val="160000"/>
                </a:lnSpc>
                <a:spcBef>
                  <a:spcPts val="1500"/>
                </a:spcBef>
                <a:buClr>
                  <a:srgbClr val="BB891D"/>
                </a:buClr>
                <a:buSzPct val="125000"/>
                <a:buFont typeface="Gotham Rounded Medium" charset="0"/>
                <a:buChar char="•"/>
              </a:pPr>
              <a:r>
                <a:rPr lang="en-US" sz="36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timing risk</a:t>
              </a:r>
            </a:p>
            <a:p>
              <a:pPr marL="719138" indent="-719138" algn="l">
                <a:lnSpc>
                  <a:spcPct val="160000"/>
                </a:lnSpc>
                <a:spcBef>
                  <a:spcPts val="1500"/>
                </a:spcBef>
                <a:buClr>
                  <a:srgbClr val="BB891D"/>
                </a:buClr>
                <a:buSzPct val="125000"/>
                <a:buFont typeface="Gotham Rounded Medium" charset="0"/>
                <a:buChar char="•"/>
              </a:pPr>
              <a:r>
                <a:rPr lang="en-US" sz="3600">
                  <a:solidFill>
                    <a:srgbClr val="FFFFFF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sequence risk</a:t>
              </a:r>
            </a:p>
          </p:txBody>
        </p:sp>
      </p:grp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2286000" y="5270500"/>
            <a:ext cx="6662738" cy="6388100"/>
            <a:chOff x="0" y="0"/>
            <a:chExt cx="4197" cy="4024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0"/>
              <a:ext cx="4024" cy="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4" name="Rectangle 7"/>
            <p:cNvSpPr>
              <a:spLocks/>
            </p:cNvSpPr>
            <p:nvPr/>
          </p:nvSpPr>
          <p:spPr bwMode="auto">
            <a:xfrm>
              <a:off x="320" y="112"/>
              <a:ext cx="7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7%</a:t>
              </a:r>
            </a:p>
          </p:txBody>
        </p:sp>
        <p:sp>
          <p:nvSpPr>
            <p:cNvPr id="74765" name="Rectangle 8"/>
            <p:cNvSpPr>
              <a:spLocks/>
            </p:cNvSpPr>
            <p:nvPr/>
          </p:nvSpPr>
          <p:spPr bwMode="auto">
            <a:xfrm>
              <a:off x="3448" y="480"/>
              <a:ext cx="7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7%</a:t>
              </a:r>
            </a:p>
          </p:txBody>
        </p:sp>
        <p:sp>
          <p:nvSpPr>
            <p:cNvPr id="74766" name="Rectangle 9"/>
            <p:cNvSpPr>
              <a:spLocks/>
            </p:cNvSpPr>
            <p:nvPr/>
          </p:nvSpPr>
          <p:spPr bwMode="auto">
            <a:xfrm>
              <a:off x="3056" y="3272"/>
              <a:ext cx="7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7%</a:t>
              </a:r>
            </a:p>
          </p:txBody>
        </p:sp>
        <p:sp>
          <p:nvSpPr>
            <p:cNvPr id="74767" name="Rectangle 10"/>
            <p:cNvSpPr>
              <a:spLocks/>
            </p:cNvSpPr>
            <p:nvPr/>
          </p:nvSpPr>
          <p:spPr bwMode="auto">
            <a:xfrm>
              <a:off x="0" y="2888"/>
              <a:ext cx="7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7%</a:t>
              </a:r>
            </a:p>
          </p:txBody>
        </p:sp>
      </p:grpSp>
      <p:grpSp>
        <p:nvGrpSpPr>
          <p:cNvPr id="74769" name="Group 17"/>
          <p:cNvGrpSpPr>
            <a:grpSpLocks/>
          </p:cNvGrpSpPr>
          <p:nvPr/>
        </p:nvGrpSpPr>
        <p:grpSpPr bwMode="auto">
          <a:xfrm>
            <a:off x="11087100" y="5270500"/>
            <a:ext cx="7442200" cy="6388100"/>
            <a:chOff x="0" y="0"/>
            <a:chExt cx="4688" cy="4024"/>
          </a:xfrm>
        </p:grpSpPr>
        <p:pic>
          <p:nvPicPr>
            <p:cNvPr id="7475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4024" cy="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Rectangle 13"/>
            <p:cNvSpPr>
              <a:spLocks/>
            </p:cNvSpPr>
            <p:nvPr/>
          </p:nvSpPr>
          <p:spPr bwMode="auto">
            <a:xfrm>
              <a:off x="0" y="112"/>
              <a:ext cx="102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27%</a:t>
              </a:r>
            </a:p>
          </p:txBody>
        </p:sp>
        <p:sp>
          <p:nvSpPr>
            <p:cNvPr id="74760" name="Rectangle 14"/>
            <p:cNvSpPr>
              <a:spLocks/>
            </p:cNvSpPr>
            <p:nvPr/>
          </p:nvSpPr>
          <p:spPr bwMode="auto">
            <a:xfrm>
              <a:off x="3560" y="480"/>
              <a:ext cx="112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-15%</a:t>
              </a:r>
            </a:p>
          </p:txBody>
        </p:sp>
        <p:sp>
          <p:nvSpPr>
            <p:cNvPr id="74761" name="Rectangle 15"/>
            <p:cNvSpPr>
              <a:spLocks/>
            </p:cNvSpPr>
            <p:nvPr/>
          </p:nvSpPr>
          <p:spPr bwMode="auto">
            <a:xfrm>
              <a:off x="3168" y="3272"/>
              <a:ext cx="7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7%</a:t>
              </a:r>
            </a:p>
          </p:txBody>
        </p:sp>
        <p:sp>
          <p:nvSpPr>
            <p:cNvPr id="74762" name="Rectangle 16"/>
            <p:cNvSpPr>
              <a:spLocks/>
            </p:cNvSpPr>
            <p:nvPr/>
          </p:nvSpPr>
          <p:spPr bwMode="auto">
            <a:xfrm>
              <a:off x="112" y="2888"/>
              <a:ext cx="771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9%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21999" r="311" b="5589"/>
          <a:stretch>
            <a:fillRect/>
          </a:stretch>
        </p:blipFill>
        <p:spPr bwMode="auto">
          <a:xfrm>
            <a:off x="387350" y="431800"/>
            <a:ext cx="23596600" cy="12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1295400" y="12001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E6E6E6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sequence of returns</a:t>
            </a:r>
          </a:p>
        </p:txBody>
      </p:sp>
      <p:grpSp>
        <p:nvGrpSpPr>
          <p:cNvPr id="76804" name="Group 10"/>
          <p:cNvGrpSpPr>
            <a:grpSpLocks/>
          </p:cNvGrpSpPr>
          <p:nvPr/>
        </p:nvGrpSpPr>
        <p:grpSpPr bwMode="auto">
          <a:xfrm>
            <a:off x="1016000" y="4149725"/>
            <a:ext cx="22352000" cy="8626475"/>
            <a:chOff x="0" y="0"/>
            <a:chExt cx="14080" cy="5433"/>
          </a:xfrm>
        </p:grpSpPr>
        <p:grpSp>
          <p:nvGrpSpPr>
            <p:cNvPr id="76806" name="Group 8"/>
            <p:cNvGrpSpPr>
              <a:grpSpLocks/>
            </p:cNvGrpSpPr>
            <p:nvPr/>
          </p:nvGrpSpPr>
          <p:grpSpPr bwMode="auto">
            <a:xfrm>
              <a:off x="4936" y="705"/>
              <a:ext cx="4197" cy="4024"/>
              <a:chOff x="0" y="0"/>
              <a:chExt cx="4197" cy="4024"/>
            </a:xfrm>
          </p:grpSpPr>
          <p:pic>
            <p:nvPicPr>
              <p:cNvPr id="7680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" y="0"/>
                <a:ext cx="4024" cy="4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09" name="Rectangle 4"/>
              <p:cNvSpPr>
                <a:spLocks/>
              </p:cNvSpPr>
              <p:nvPr/>
            </p:nvSpPr>
            <p:spPr bwMode="auto">
              <a:xfrm>
                <a:off x="320" y="112"/>
                <a:ext cx="749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FFFF"/>
                    </a:solidFill>
                    <a:latin typeface="Gotham-Black" charset="0"/>
                    <a:ea typeface="ＭＳ Ｐゴシック" charset="0"/>
                    <a:sym typeface="Gotham-Black" charset="0"/>
                  </a:rPr>
                  <a:t>7%</a:t>
                </a:r>
              </a:p>
            </p:txBody>
          </p:sp>
          <p:sp>
            <p:nvSpPr>
              <p:cNvPr id="76810" name="Rectangle 5"/>
              <p:cNvSpPr>
                <a:spLocks/>
              </p:cNvSpPr>
              <p:nvPr/>
            </p:nvSpPr>
            <p:spPr bwMode="auto">
              <a:xfrm>
                <a:off x="3448" y="480"/>
                <a:ext cx="749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FFFF"/>
                    </a:solidFill>
                    <a:latin typeface="Gotham-Black" charset="0"/>
                    <a:ea typeface="ＭＳ Ｐゴシック" charset="0"/>
                    <a:sym typeface="Gotham-Black" charset="0"/>
                  </a:rPr>
                  <a:t>7%</a:t>
                </a:r>
              </a:p>
            </p:txBody>
          </p:sp>
          <p:sp>
            <p:nvSpPr>
              <p:cNvPr id="76811" name="Rectangle 6"/>
              <p:cNvSpPr>
                <a:spLocks/>
              </p:cNvSpPr>
              <p:nvPr/>
            </p:nvSpPr>
            <p:spPr bwMode="auto">
              <a:xfrm>
                <a:off x="3056" y="3272"/>
                <a:ext cx="749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FFFF"/>
                    </a:solidFill>
                    <a:latin typeface="Gotham-Black" charset="0"/>
                    <a:ea typeface="ＭＳ Ｐゴシック" charset="0"/>
                    <a:sym typeface="Gotham-Black" charset="0"/>
                  </a:rPr>
                  <a:t>7%</a:t>
                </a:r>
              </a:p>
            </p:txBody>
          </p:sp>
          <p:sp>
            <p:nvSpPr>
              <p:cNvPr id="76812" name="Rectangle 7"/>
              <p:cNvSpPr>
                <a:spLocks/>
              </p:cNvSpPr>
              <p:nvPr/>
            </p:nvSpPr>
            <p:spPr bwMode="auto">
              <a:xfrm>
                <a:off x="0" y="2888"/>
                <a:ext cx="749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FFFF"/>
                    </a:solidFill>
                    <a:latin typeface="Gotham-Black" charset="0"/>
                    <a:ea typeface="ＭＳ Ｐゴシック" charset="0"/>
                    <a:sym typeface="Gotham-Black" charset="0"/>
                  </a:rPr>
                  <a:t>7%</a:t>
                </a:r>
              </a:p>
            </p:txBody>
          </p:sp>
        </p:grpSp>
        <p:pic>
          <p:nvPicPr>
            <p:cNvPr id="7680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80" cy="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05" name="Rectangle 11"/>
          <p:cNvSpPr>
            <a:spLocks/>
          </p:cNvSpPr>
          <p:nvPr/>
        </p:nvSpPr>
        <p:spPr bwMode="auto">
          <a:xfrm>
            <a:off x="5938838" y="3943350"/>
            <a:ext cx="39544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portfolio value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21999" r="311" b="5589"/>
          <a:stretch>
            <a:fillRect/>
          </a:stretch>
        </p:blipFill>
        <p:spPr bwMode="auto">
          <a:xfrm>
            <a:off x="387350" y="431800"/>
            <a:ext cx="23596600" cy="12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1" name="Group 7"/>
          <p:cNvGrpSpPr>
            <a:grpSpLocks/>
          </p:cNvGrpSpPr>
          <p:nvPr/>
        </p:nvGrpSpPr>
        <p:grpSpPr bwMode="auto">
          <a:xfrm>
            <a:off x="8674100" y="5270500"/>
            <a:ext cx="7442200" cy="6388100"/>
            <a:chOff x="0" y="0"/>
            <a:chExt cx="4688" cy="402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4024" cy="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7" name="Rectangle 3"/>
            <p:cNvSpPr>
              <a:spLocks/>
            </p:cNvSpPr>
            <p:nvPr/>
          </p:nvSpPr>
          <p:spPr bwMode="auto">
            <a:xfrm>
              <a:off x="0" y="112"/>
              <a:ext cx="102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27%</a:t>
              </a:r>
            </a:p>
          </p:txBody>
        </p:sp>
        <p:sp>
          <p:nvSpPr>
            <p:cNvPr id="78858" name="Rectangle 4"/>
            <p:cNvSpPr>
              <a:spLocks/>
            </p:cNvSpPr>
            <p:nvPr/>
          </p:nvSpPr>
          <p:spPr bwMode="auto">
            <a:xfrm>
              <a:off x="3560" y="480"/>
              <a:ext cx="112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-15%</a:t>
              </a:r>
            </a:p>
          </p:txBody>
        </p:sp>
        <p:sp>
          <p:nvSpPr>
            <p:cNvPr id="78859" name="Rectangle 5"/>
            <p:cNvSpPr>
              <a:spLocks/>
            </p:cNvSpPr>
            <p:nvPr/>
          </p:nvSpPr>
          <p:spPr bwMode="auto">
            <a:xfrm>
              <a:off x="3168" y="3272"/>
              <a:ext cx="74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7%</a:t>
              </a:r>
            </a:p>
          </p:txBody>
        </p:sp>
        <p:sp>
          <p:nvSpPr>
            <p:cNvPr id="78860" name="Rectangle 6"/>
            <p:cNvSpPr>
              <a:spLocks/>
            </p:cNvSpPr>
            <p:nvPr/>
          </p:nvSpPr>
          <p:spPr bwMode="auto">
            <a:xfrm>
              <a:off x="112" y="2888"/>
              <a:ext cx="771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9%</a:t>
              </a:r>
            </a:p>
          </p:txBody>
        </p:sp>
      </p:grpSp>
      <p:sp>
        <p:nvSpPr>
          <p:cNvPr id="78856" name="Rectangle 8"/>
          <p:cNvSpPr>
            <a:spLocks/>
          </p:cNvSpPr>
          <p:nvPr/>
        </p:nvSpPr>
        <p:spPr bwMode="auto">
          <a:xfrm>
            <a:off x="1295400" y="12001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E6E6E6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sequence of returns</a:t>
            </a:r>
          </a:p>
        </p:txBody>
      </p:sp>
      <p:pic>
        <p:nvPicPr>
          <p:cNvPr id="788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149725"/>
            <a:ext cx="22352000" cy="862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10"/>
          <p:cNvSpPr>
            <a:spLocks/>
          </p:cNvSpPr>
          <p:nvPr/>
        </p:nvSpPr>
        <p:spPr bwMode="auto">
          <a:xfrm>
            <a:off x="5938838" y="3943350"/>
            <a:ext cx="39544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portfolio value</a:t>
            </a:r>
          </a:p>
        </p:txBody>
      </p:sp>
      <p:sp>
        <p:nvSpPr>
          <p:cNvPr id="78855" name="Freeform 11"/>
          <p:cNvSpPr>
            <a:spLocks/>
          </p:cNvSpPr>
          <p:nvPr/>
        </p:nvSpPr>
        <p:spPr bwMode="auto">
          <a:xfrm>
            <a:off x="5802313" y="5822950"/>
            <a:ext cx="11585575" cy="5827713"/>
          </a:xfrm>
          <a:custGeom>
            <a:avLst/>
            <a:gdLst>
              <a:gd name="T0" fmla="*/ 0 w 21600"/>
              <a:gd name="T1" fmla="*/ 0 h 21600"/>
              <a:gd name="T2" fmla="*/ 562115 w 21600"/>
              <a:gd name="T3" fmla="*/ 1204934 h 21600"/>
              <a:gd name="T4" fmla="*/ 1205222 w 21600"/>
              <a:gd name="T5" fmla="*/ 1164733 h 21600"/>
              <a:gd name="T6" fmla="*/ 1727109 w 21600"/>
              <a:gd name="T7" fmla="*/ 1084602 h 21600"/>
              <a:gd name="T8" fmla="*/ 2309606 w 21600"/>
              <a:gd name="T9" fmla="*/ 100366 h 21600"/>
              <a:gd name="T10" fmla="*/ 2892103 w 21600"/>
              <a:gd name="T11" fmla="*/ 1325535 h 21600"/>
              <a:gd name="T12" fmla="*/ 3494445 w 21600"/>
              <a:gd name="T13" fmla="*/ 1385701 h 21600"/>
              <a:gd name="T14" fmla="*/ 4076942 w 21600"/>
              <a:gd name="T15" fmla="*/ 1385701 h 21600"/>
              <a:gd name="T16" fmla="*/ 4659439 w 21600"/>
              <a:gd name="T17" fmla="*/ 542301 h 21600"/>
              <a:gd name="T18" fmla="*/ 5221554 w 21600"/>
              <a:gd name="T19" fmla="*/ 1827636 h 21600"/>
              <a:gd name="T20" fmla="*/ 5944580 w 21600"/>
              <a:gd name="T21" fmla="*/ 2028368 h 21600"/>
              <a:gd name="T22" fmla="*/ 6386548 w 21600"/>
              <a:gd name="T23" fmla="*/ 2088534 h 21600"/>
              <a:gd name="T24" fmla="*/ 6988891 w 21600"/>
              <a:gd name="T25" fmla="*/ 1566468 h 21600"/>
              <a:gd name="T26" fmla="*/ 7531160 w 21600"/>
              <a:gd name="T27" fmla="*/ 2751436 h 21600"/>
              <a:gd name="T28" fmla="*/ 8716536 w 21600"/>
              <a:gd name="T29" fmla="*/ 3454269 h 21600"/>
              <a:gd name="T30" fmla="*/ 9258805 w 21600"/>
              <a:gd name="T31" fmla="*/ 3373868 h 21600"/>
              <a:gd name="T32" fmla="*/ 9880994 w 21600"/>
              <a:gd name="T33" fmla="*/ 4378069 h 21600"/>
              <a:gd name="T34" fmla="*/ 11026142 w 21600"/>
              <a:gd name="T35" fmla="*/ 5542803 h 21600"/>
              <a:gd name="T36" fmla="*/ 11585575 w 21600"/>
              <a:gd name="T37" fmla="*/ 5827713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048" y="4466"/>
                </a:lnTo>
                <a:lnTo>
                  <a:pt x="2247" y="4317"/>
                </a:lnTo>
                <a:lnTo>
                  <a:pt x="3220" y="4020"/>
                </a:lnTo>
                <a:lnTo>
                  <a:pt x="4306" y="372"/>
                </a:lnTo>
                <a:lnTo>
                  <a:pt x="5392" y="4913"/>
                </a:lnTo>
                <a:lnTo>
                  <a:pt x="6515" y="5136"/>
                </a:lnTo>
                <a:lnTo>
                  <a:pt x="7601" y="5136"/>
                </a:lnTo>
                <a:lnTo>
                  <a:pt x="8687" y="2010"/>
                </a:lnTo>
                <a:lnTo>
                  <a:pt x="9735" y="6774"/>
                </a:lnTo>
                <a:lnTo>
                  <a:pt x="11083" y="7518"/>
                </a:lnTo>
                <a:lnTo>
                  <a:pt x="11907" y="7741"/>
                </a:lnTo>
                <a:lnTo>
                  <a:pt x="13030" y="5806"/>
                </a:lnTo>
                <a:lnTo>
                  <a:pt x="14041" y="10198"/>
                </a:lnTo>
                <a:lnTo>
                  <a:pt x="16251" y="12803"/>
                </a:lnTo>
                <a:lnTo>
                  <a:pt x="17262" y="12505"/>
                </a:lnTo>
                <a:lnTo>
                  <a:pt x="18422" y="16227"/>
                </a:lnTo>
                <a:lnTo>
                  <a:pt x="20557" y="20544"/>
                </a:lnTo>
                <a:lnTo>
                  <a:pt x="21600" y="21600"/>
                </a:lnTo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3"/>
          <p:cNvGrpSpPr>
            <a:grpSpLocks/>
          </p:cNvGrpSpPr>
          <p:nvPr/>
        </p:nvGrpSpPr>
        <p:grpSpPr bwMode="auto">
          <a:xfrm>
            <a:off x="5510213" y="4216400"/>
            <a:ext cx="6273800" cy="3302000"/>
            <a:chOff x="0" y="0"/>
            <a:chExt cx="3952" cy="2080"/>
          </a:xfrm>
        </p:grpSpPr>
        <p:sp>
          <p:nvSpPr>
            <p:cNvPr id="80897" name="AutoShape 1"/>
            <p:cNvSpPr>
              <a:spLocks/>
            </p:cNvSpPr>
            <p:nvPr/>
          </p:nvSpPr>
          <p:spPr bwMode="auto">
            <a:xfrm rot="-5400000">
              <a:off x="936" y="-936"/>
              <a:ext cx="2080" cy="3952"/>
            </a:xfrm>
            <a:custGeom>
              <a:avLst/>
              <a:gdLst/>
              <a:ahLst/>
              <a:cxnLst/>
              <a:rect l="0" t="0" r="r" b="b"/>
              <a:pathLst>
                <a:path w="17422" h="21600">
                  <a:moveTo>
                    <a:pt x="3130" y="0"/>
                  </a:moveTo>
                  <a:cubicBezTo>
                    <a:pt x="1401" y="0"/>
                    <a:pt x="0" y="914"/>
                    <a:pt x="0" y="2043"/>
                  </a:cubicBezTo>
                  <a:lnTo>
                    <a:pt x="0" y="9061"/>
                  </a:lnTo>
                  <a:lnTo>
                    <a:pt x="-4178" y="10575"/>
                  </a:lnTo>
                  <a:lnTo>
                    <a:pt x="0" y="12089"/>
                  </a:lnTo>
                  <a:lnTo>
                    <a:pt x="0" y="19557"/>
                  </a:lnTo>
                  <a:cubicBezTo>
                    <a:pt x="0" y="20686"/>
                    <a:pt x="1401" y="21600"/>
                    <a:pt x="3130" y="21600"/>
                  </a:cubicBezTo>
                  <a:lnTo>
                    <a:pt x="14291" y="21600"/>
                  </a:lnTo>
                  <a:cubicBezTo>
                    <a:pt x="16021" y="21600"/>
                    <a:pt x="17422" y="20686"/>
                    <a:pt x="17422" y="19557"/>
                  </a:cubicBezTo>
                  <a:lnTo>
                    <a:pt x="17422" y="2043"/>
                  </a:lnTo>
                  <a:cubicBezTo>
                    <a:pt x="17422" y="914"/>
                    <a:pt x="16021" y="0"/>
                    <a:pt x="14291" y="0"/>
                  </a:cubicBezTo>
                  <a:lnTo>
                    <a:pt x="3130" y="0"/>
                  </a:lnTo>
                  <a:close/>
                  <a:moveTo>
                    <a:pt x="3130" y="0"/>
                  </a:moveTo>
                </a:path>
              </a:pathLst>
            </a:custGeom>
            <a:noFill/>
            <a:ln w="203200" cap="flat">
              <a:solidFill>
                <a:srgbClr val="A94548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07" name="Rectangle 2"/>
            <p:cNvSpPr>
              <a:spLocks/>
            </p:cNvSpPr>
            <p:nvPr/>
          </p:nvSpPr>
          <p:spPr bwMode="auto">
            <a:xfrm>
              <a:off x="264" y="212"/>
              <a:ext cx="3216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ts val="4300"/>
                </a:spcBef>
              </a:pPr>
              <a:r>
                <a:rPr lang="en-US" sz="83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income</a:t>
              </a:r>
              <a:br>
                <a:rPr lang="en-US" sz="83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83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stream?</a:t>
              </a:r>
            </a:p>
          </p:txBody>
        </p:sp>
      </p:grpSp>
      <p:sp>
        <p:nvSpPr>
          <p:cNvPr id="80900" name="Rectangle 4"/>
          <p:cNvSpPr>
            <a:spLocks/>
          </p:cNvSpPr>
          <p:nvPr/>
        </p:nvSpPr>
        <p:spPr bwMode="auto">
          <a:xfrm>
            <a:off x="2628900" y="12001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planning ...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85700" y="4216400"/>
            <a:ext cx="6273800" cy="3302000"/>
            <a:chOff x="0" y="0"/>
            <a:chExt cx="3952" cy="2080"/>
          </a:xfrm>
        </p:grpSpPr>
        <p:sp>
          <p:nvSpPr>
            <p:cNvPr id="3" name="AutoShape 5"/>
            <p:cNvSpPr>
              <a:spLocks/>
            </p:cNvSpPr>
            <p:nvPr/>
          </p:nvSpPr>
          <p:spPr bwMode="auto">
            <a:xfrm rot="-5400000">
              <a:off x="936" y="-936"/>
              <a:ext cx="2080" cy="3952"/>
            </a:xfrm>
            <a:custGeom>
              <a:avLst/>
              <a:gdLst/>
              <a:ahLst/>
              <a:cxnLst/>
              <a:rect l="0" t="0" r="r" b="b"/>
              <a:pathLst>
                <a:path w="17422" h="21600">
                  <a:moveTo>
                    <a:pt x="3130" y="0"/>
                  </a:moveTo>
                  <a:cubicBezTo>
                    <a:pt x="1401" y="0"/>
                    <a:pt x="0" y="914"/>
                    <a:pt x="0" y="2043"/>
                  </a:cubicBezTo>
                  <a:lnTo>
                    <a:pt x="0" y="9061"/>
                  </a:lnTo>
                  <a:lnTo>
                    <a:pt x="-4178" y="10575"/>
                  </a:lnTo>
                  <a:lnTo>
                    <a:pt x="0" y="12089"/>
                  </a:lnTo>
                  <a:lnTo>
                    <a:pt x="0" y="19557"/>
                  </a:lnTo>
                  <a:cubicBezTo>
                    <a:pt x="0" y="20686"/>
                    <a:pt x="1401" y="21600"/>
                    <a:pt x="3130" y="21600"/>
                  </a:cubicBezTo>
                  <a:lnTo>
                    <a:pt x="14291" y="21600"/>
                  </a:lnTo>
                  <a:cubicBezTo>
                    <a:pt x="16021" y="21600"/>
                    <a:pt x="17422" y="20686"/>
                    <a:pt x="17422" y="19557"/>
                  </a:cubicBezTo>
                  <a:lnTo>
                    <a:pt x="17422" y="2043"/>
                  </a:lnTo>
                  <a:cubicBezTo>
                    <a:pt x="17422" y="914"/>
                    <a:pt x="16021" y="0"/>
                    <a:pt x="14291" y="0"/>
                  </a:cubicBezTo>
                  <a:lnTo>
                    <a:pt x="3130" y="0"/>
                  </a:lnTo>
                  <a:close/>
                  <a:moveTo>
                    <a:pt x="3130" y="0"/>
                  </a:moveTo>
                </a:path>
              </a:pathLst>
            </a:custGeom>
            <a:noFill/>
            <a:ln w="203200" cap="flat">
              <a:solidFill>
                <a:srgbClr val="6785EC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05" name="Rectangle 6"/>
            <p:cNvSpPr>
              <a:spLocks/>
            </p:cNvSpPr>
            <p:nvPr/>
          </p:nvSpPr>
          <p:spPr bwMode="auto">
            <a:xfrm>
              <a:off x="368" y="708"/>
              <a:ext cx="321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ts val="4300"/>
                </a:spcBef>
              </a:pPr>
              <a:r>
                <a:rPr lang="en-US" sz="83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bequest?</a:t>
              </a:r>
            </a:p>
          </p:txBody>
        </p:sp>
      </p:grpSp>
      <p:sp>
        <p:nvSpPr>
          <p:cNvPr id="80901" name="Rectangle 8"/>
          <p:cNvSpPr>
            <a:spLocks/>
          </p:cNvSpPr>
          <p:nvPr/>
        </p:nvSpPr>
        <p:spPr bwMode="auto">
          <a:xfrm>
            <a:off x="2705100" y="2692400"/>
            <a:ext cx="123237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depends how you frame the question?</a:t>
            </a:r>
          </a:p>
        </p:txBody>
      </p:sp>
      <p:sp>
        <p:nvSpPr>
          <p:cNvPr id="80902" name="Rectangle 9"/>
          <p:cNvSpPr>
            <a:spLocks/>
          </p:cNvSpPr>
          <p:nvPr/>
        </p:nvSpPr>
        <p:spPr bwMode="auto">
          <a:xfrm>
            <a:off x="5713413" y="8813800"/>
            <a:ext cx="58705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secure income</a:t>
            </a:r>
            <a:b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</a:br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stream, increasing</a:t>
            </a:r>
          </a:p>
          <a:p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with inflation</a:t>
            </a:r>
          </a:p>
        </p:txBody>
      </p:sp>
      <p:sp>
        <p:nvSpPr>
          <p:cNvPr id="80903" name="Rectangle 10"/>
          <p:cNvSpPr>
            <a:spLocks/>
          </p:cNvSpPr>
          <p:nvPr/>
        </p:nvSpPr>
        <p:spPr bwMode="auto">
          <a:xfrm>
            <a:off x="12687300" y="8813800"/>
            <a:ext cx="6070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live off volatile</a:t>
            </a:r>
          </a:p>
          <a:p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investment returns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/>
          </p:cNvSpPr>
          <p:nvPr/>
        </p:nvSpPr>
        <p:spPr bwMode="auto">
          <a:xfrm>
            <a:off x="2628900" y="1200150"/>
            <a:ext cx="160147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planning ...</a:t>
            </a:r>
          </a:p>
        </p:txBody>
      </p:sp>
      <p:sp>
        <p:nvSpPr>
          <p:cNvPr id="82947" name="Rectangle 2"/>
          <p:cNvSpPr>
            <a:spLocks/>
          </p:cNvSpPr>
          <p:nvPr/>
        </p:nvSpPr>
        <p:spPr bwMode="auto">
          <a:xfrm>
            <a:off x="2705100" y="2692400"/>
            <a:ext cx="123237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depends how you frame the question?</a:t>
            </a:r>
          </a:p>
        </p:txBody>
      </p:sp>
      <p:grpSp>
        <p:nvGrpSpPr>
          <p:cNvPr id="82948" name="Group 11"/>
          <p:cNvGrpSpPr>
            <a:grpSpLocks/>
          </p:cNvGrpSpPr>
          <p:nvPr/>
        </p:nvGrpSpPr>
        <p:grpSpPr bwMode="auto">
          <a:xfrm>
            <a:off x="5510213" y="4216400"/>
            <a:ext cx="14098587" cy="8445500"/>
            <a:chOff x="0" y="0"/>
            <a:chExt cx="8880" cy="5320"/>
          </a:xfrm>
        </p:grpSpPr>
        <p:grpSp>
          <p:nvGrpSpPr>
            <p:cNvPr id="82949" name="Group 5"/>
            <p:cNvGrpSpPr>
              <a:grpSpLocks/>
            </p:cNvGrpSpPr>
            <p:nvPr/>
          </p:nvGrpSpPr>
          <p:grpSpPr bwMode="auto">
            <a:xfrm>
              <a:off x="0" y="0"/>
              <a:ext cx="3952" cy="2080"/>
              <a:chOff x="0" y="0"/>
              <a:chExt cx="3952" cy="2080"/>
            </a:xfrm>
          </p:grpSpPr>
          <p:sp>
            <p:nvSpPr>
              <p:cNvPr id="2" name="AutoShape 3"/>
              <p:cNvSpPr>
                <a:spLocks/>
              </p:cNvSpPr>
              <p:nvPr/>
            </p:nvSpPr>
            <p:spPr bwMode="auto">
              <a:xfrm rot="-5400000">
                <a:off x="936" y="-936"/>
                <a:ext cx="2080" cy="3952"/>
              </a:xfrm>
              <a:custGeom>
                <a:avLst/>
                <a:gdLst/>
                <a:ahLst/>
                <a:cxnLst/>
                <a:rect l="0" t="0" r="r" b="b"/>
                <a:pathLst>
                  <a:path w="17422" h="21600">
                    <a:moveTo>
                      <a:pt x="3130" y="0"/>
                    </a:moveTo>
                    <a:cubicBezTo>
                      <a:pt x="1401" y="0"/>
                      <a:pt x="0" y="914"/>
                      <a:pt x="0" y="2043"/>
                    </a:cubicBezTo>
                    <a:lnTo>
                      <a:pt x="0" y="9061"/>
                    </a:lnTo>
                    <a:lnTo>
                      <a:pt x="-4178" y="10575"/>
                    </a:lnTo>
                    <a:lnTo>
                      <a:pt x="0" y="12089"/>
                    </a:lnTo>
                    <a:lnTo>
                      <a:pt x="0" y="19557"/>
                    </a:lnTo>
                    <a:cubicBezTo>
                      <a:pt x="0" y="20686"/>
                      <a:pt x="1401" y="21600"/>
                      <a:pt x="3130" y="21600"/>
                    </a:cubicBezTo>
                    <a:lnTo>
                      <a:pt x="14291" y="21600"/>
                    </a:lnTo>
                    <a:cubicBezTo>
                      <a:pt x="16021" y="21600"/>
                      <a:pt x="17422" y="20686"/>
                      <a:pt x="17422" y="19557"/>
                    </a:cubicBezTo>
                    <a:lnTo>
                      <a:pt x="17422" y="2043"/>
                    </a:lnTo>
                    <a:cubicBezTo>
                      <a:pt x="17422" y="914"/>
                      <a:pt x="16021" y="0"/>
                      <a:pt x="14291" y="0"/>
                    </a:cubicBezTo>
                    <a:lnTo>
                      <a:pt x="3130" y="0"/>
                    </a:lnTo>
                    <a:close/>
                    <a:moveTo>
                      <a:pt x="3130" y="0"/>
                    </a:moveTo>
                  </a:path>
                </a:pathLst>
              </a:custGeom>
              <a:noFill/>
              <a:ln w="203200" cap="flat">
                <a:solidFill>
                  <a:srgbClr val="A94548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956" name="Rectangle 4"/>
              <p:cNvSpPr>
                <a:spLocks/>
              </p:cNvSpPr>
              <p:nvPr/>
            </p:nvSpPr>
            <p:spPr bwMode="auto">
              <a:xfrm>
                <a:off x="264" y="212"/>
                <a:ext cx="3216" cy="1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spcBef>
                    <a:spcPts val="4300"/>
                  </a:spcBef>
                </a:pPr>
                <a:r>
                  <a:rPr lang="en-US" sz="8300">
                    <a:solidFill>
                      <a:schemeClr val="tx1"/>
                    </a:solidFill>
                    <a:latin typeface="Gotham Rounded Light" charset="0"/>
                    <a:ea typeface="ＭＳ Ｐゴシック" charset="0"/>
                    <a:sym typeface="Gotham Rounded Light" charset="0"/>
                  </a:rPr>
                  <a:t>income</a:t>
                </a:r>
                <a:br>
                  <a:rPr lang="en-US" sz="8300">
                    <a:solidFill>
                      <a:schemeClr val="tx1"/>
                    </a:solidFill>
                    <a:latin typeface="Gotham Rounded Light" charset="0"/>
                    <a:ea typeface="ＭＳ Ｐゴシック" charset="0"/>
                    <a:sym typeface="Gotham Rounded Light" charset="0"/>
                  </a:rPr>
                </a:br>
                <a:r>
                  <a:rPr lang="en-US" sz="8300">
                    <a:solidFill>
                      <a:schemeClr val="tx1"/>
                    </a:solidFill>
                    <a:latin typeface="Gotham Rounded Light" charset="0"/>
                    <a:ea typeface="ＭＳ Ｐゴシック" charset="0"/>
                    <a:sym typeface="Gotham Rounded Light" charset="0"/>
                  </a:rPr>
                  <a:t>stream?</a:t>
                </a:r>
              </a:p>
            </p:txBody>
          </p:sp>
        </p:grpSp>
        <p:grpSp>
          <p:nvGrpSpPr>
            <p:cNvPr id="82950" name="Group 8"/>
            <p:cNvGrpSpPr>
              <a:grpSpLocks/>
            </p:cNvGrpSpPr>
            <p:nvPr/>
          </p:nvGrpSpPr>
          <p:grpSpPr bwMode="auto">
            <a:xfrm>
              <a:off x="4456" y="0"/>
              <a:ext cx="3952" cy="2080"/>
              <a:chOff x="0" y="0"/>
              <a:chExt cx="3952" cy="2080"/>
            </a:xfrm>
          </p:grpSpPr>
          <p:sp>
            <p:nvSpPr>
              <p:cNvPr id="3" name="AutoShape 6"/>
              <p:cNvSpPr>
                <a:spLocks/>
              </p:cNvSpPr>
              <p:nvPr/>
            </p:nvSpPr>
            <p:spPr bwMode="auto">
              <a:xfrm rot="-5400000">
                <a:off x="936" y="-936"/>
                <a:ext cx="2080" cy="3952"/>
              </a:xfrm>
              <a:custGeom>
                <a:avLst/>
                <a:gdLst/>
                <a:ahLst/>
                <a:cxnLst/>
                <a:rect l="0" t="0" r="r" b="b"/>
                <a:pathLst>
                  <a:path w="17422" h="21600">
                    <a:moveTo>
                      <a:pt x="3130" y="0"/>
                    </a:moveTo>
                    <a:cubicBezTo>
                      <a:pt x="1401" y="0"/>
                      <a:pt x="0" y="914"/>
                      <a:pt x="0" y="2043"/>
                    </a:cubicBezTo>
                    <a:lnTo>
                      <a:pt x="0" y="9061"/>
                    </a:lnTo>
                    <a:lnTo>
                      <a:pt x="-4178" y="10575"/>
                    </a:lnTo>
                    <a:lnTo>
                      <a:pt x="0" y="12089"/>
                    </a:lnTo>
                    <a:lnTo>
                      <a:pt x="0" y="19557"/>
                    </a:lnTo>
                    <a:cubicBezTo>
                      <a:pt x="0" y="20686"/>
                      <a:pt x="1401" y="21600"/>
                      <a:pt x="3130" y="21600"/>
                    </a:cubicBezTo>
                    <a:lnTo>
                      <a:pt x="14291" y="21600"/>
                    </a:lnTo>
                    <a:cubicBezTo>
                      <a:pt x="16021" y="21600"/>
                      <a:pt x="17422" y="20686"/>
                      <a:pt x="17422" y="19557"/>
                    </a:cubicBezTo>
                    <a:lnTo>
                      <a:pt x="17422" y="2043"/>
                    </a:lnTo>
                    <a:cubicBezTo>
                      <a:pt x="17422" y="914"/>
                      <a:pt x="16021" y="0"/>
                      <a:pt x="14291" y="0"/>
                    </a:cubicBezTo>
                    <a:lnTo>
                      <a:pt x="3130" y="0"/>
                    </a:lnTo>
                    <a:close/>
                    <a:moveTo>
                      <a:pt x="3130" y="0"/>
                    </a:moveTo>
                  </a:path>
                </a:pathLst>
              </a:custGeom>
              <a:noFill/>
              <a:ln w="203200" cap="flat">
                <a:solidFill>
                  <a:srgbClr val="6785E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954" name="Rectangle 7"/>
              <p:cNvSpPr>
                <a:spLocks/>
              </p:cNvSpPr>
              <p:nvPr/>
            </p:nvSpPr>
            <p:spPr bwMode="auto">
              <a:xfrm>
                <a:off x="368" y="708"/>
                <a:ext cx="3216" cy="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spcBef>
                    <a:spcPts val="4300"/>
                  </a:spcBef>
                </a:pPr>
                <a:r>
                  <a:rPr lang="en-US" sz="8300">
                    <a:solidFill>
                      <a:schemeClr val="tx1"/>
                    </a:solidFill>
                    <a:latin typeface="Gotham Rounded Light" charset="0"/>
                    <a:ea typeface="ＭＳ Ｐゴシック" charset="0"/>
                    <a:sym typeface="Gotham Rounded Light" charset="0"/>
                  </a:rPr>
                  <a:t>bequest?</a:t>
                </a:r>
              </a:p>
            </p:txBody>
          </p:sp>
        </p:grpSp>
        <p:sp>
          <p:nvSpPr>
            <p:cNvPr id="82951" name="Rectangle 9"/>
            <p:cNvSpPr>
              <a:spLocks/>
            </p:cNvSpPr>
            <p:nvPr/>
          </p:nvSpPr>
          <p:spPr bwMode="auto">
            <a:xfrm>
              <a:off x="128" y="2896"/>
              <a:ext cx="3697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secure income</a:t>
              </a:r>
              <a:b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stream, increasing</a:t>
              </a:r>
            </a:p>
            <a:p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with inflation</a:t>
              </a:r>
            </a:p>
          </p:txBody>
        </p:sp>
        <p:sp>
          <p:nvSpPr>
            <p:cNvPr id="82952" name="Rectangle 10"/>
            <p:cNvSpPr>
              <a:spLocks/>
            </p:cNvSpPr>
            <p:nvPr/>
          </p:nvSpPr>
          <p:spPr bwMode="auto">
            <a:xfrm>
              <a:off x="3984" y="2896"/>
              <a:ext cx="4896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flexibility:</a:t>
              </a:r>
              <a:br>
                <a:rPr lang="en-US" sz="51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</a:br>
              <a:r>
                <a:rPr lang="en-US" sz="51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how assets are invested, retain control</a:t>
              </a:r>
              <a:br>
                <a:rPr lang="en-US" sz="51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</a:br>
              <a:r>
                <a:rPr lang="en-US" sz="51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sym typeface="Gotham Rounded Medium" charset="0"/>
                </a:rPr>
                <a:t>of assets on death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/>
          </p:cNvSpPr>
          <p:nvPr/>
        </p:nvSpPr>
        <p:spPr bwMode="auto">
          <a:xfrm>
            <a:off x="5181600" y="1479550"/>
            <a:ext cx="10744200" cy="143510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500">
                <a:solidFill>
                  <a:srgbClr val="B1BDC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annuities</a:t>
            </a:r>
          </a:p>
        </p:txBody>
      </p:sp>
      <p:sp>
        <p:nvSpPr>
          <p:cNvPr id="84995" name="AutoShape 2"/>
          <p:cNvSpPr>
            <a:spLocks/>
          </p:cNvSpPr>
          <p:nvPr/>
        </p:nvSpPr>
        <p:spPr bwMode="auto">
          <a:xfrm>
            <a:off x="3175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6" name="AutoShape 3"/>
          <p:cNvSpPr>
            <a:spLocks/>
          </p:cNvSpPr>
          <p:nvPr/>
        </p:nvSpPr>
        <p:spPr bwMode="auto">
          <a:xfrm>
            <a:off x="213487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499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5"/>
          <p:cNvSpPr>
            <a:spLocks/>
          </p:cNvSpPr>
          <p:nvPr/>
        </p:nvSpPr>
        <p:spPr bwMode="auto">
          <a:xfrm>
            <a:off x="1092200" y="19748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pic>
        <p:nvPicPr>
          <p:cNvPr id="849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0" y="-152400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AutoShape 7"/>
          <p:cNvSpPr>
            <a:spLocks/>
          </p:cNvSpPr>
          <p:nvPr/>
        </p:nvSpPr>
        <p:spPr bwMode="auto">
          <a:xfrm>
            <a:off x="21336000" y="431800"/>
            <a:ext cx="965200" cy="2692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1724025" y="4356100"/>
            <a:ext cx="18897600" cy="3365500"/>
            <a:chOff x="0" y="0"/>
            <a:chExt cx="11903" cy="2120"/>
          </a:xfrm>
        </p:grpSpPr>
        <p:sp>
          <p:nvSpPr>
            <p:cNvPr id="2" name="Rectangle 8"/>
            <p:cNvSpPr>
              <a:spLocks/>
            </p:cNvSpPr>
            <p:nvPr/>
          </p:nvSpPr>
          <p:spPr bwMode="auto">
            <a:xfrm>
              <a:off x="0" y="112"/>
              <a:ext cx="530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700">
                  <a:solidFill>
                    <a:srgbClr val="827E7E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82</a:t>
              </a:r>
              <a:r>
                <a:rPr lang="en-US" sz="12700">
                  <a:solidFill>
                    <a:srgbClr val="827E7E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%</a:t>
              </a:r>
            </a:p>
          </p:txBody>
        </p:sp>
        <p:sp>
          <p:nvSpPr>
            <p:cNvPr id="85006" name="Rectangle 9"/>
            <p:cNvSpPr>
              <a:spLocks/>
            </p:cNvSpPr>
            <p:nvPr/>
          </p:nvSpPr>
          <p:spPr bwMode="auto">
            <a:xfrm>
              <a:off x="4370" y="0"/>
              <a:ext cx="7533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of pensioners want certainty</a:t>
              </a:r>
              <a:b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... guaranteed income</a:t>
              </a:r>
            </a:p>
          </p:txBody>
        </p:sp>
      </p:grpSp>
      <p:grpSp>
        <p:nvGrpSpPr>
          <p:cNvPr id="85005" name="Group 13"/>
          <p:cNvGrpSpPr>
            <a:grpSpLocks/>
          </p:cNvGrpSpPr>
          <p:nvPr/>
        </p:nvGrpSpPr>
        <p:grpSpPr bwMode="auto">
          <a:xfrm>
            <a:off x="1943100" y="6540500"/>
            <a:ext cx="18683288" cy="2590800"/>
            <a:chOff x="0" y="0"/>
            <a:chExt cx="11769" cy="1632"/>
          </a:xfrm>
        </p:grpSpPr>
        <p:sp>
          <p:nvSpPr>
            <p:cNvPr id="85003" name="Rectangle 11"/>
            <p:cNvSpPr>
              <a:spLocks/>
            </p:cNvSpPr>
            <p:nvPr/>
          </p:nvSpPr>
          <p:spPr bwMode="auto">
            <a:xfrm>
              <a:off x="0" y="0"/>
              <a:ext cx="530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700">
                  <a:solidFill>
                    <a:srgbClr val="616383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18</a:t>
              </a:r>
              <a:r>
                <a:rPr lang="en-US" sz="12700">
                  <a:solidFill>
                    <a:srgbClr val="616383"/>
                  </a:solidFill>
                  <a:latin typeface="Gotham-Black" charset="0"/>
                  <a:ea typeface="ＭＳ Ｐゴシック" charset="0"/>
                  <a:sym typeface="Gotham-Black" charset="0"/>
                </a:rPr>
                <a:t>%</a:t>
              </a:r>
            </a:p>
          </p:txBody>
        </p:sp>
        <p:sp>
          <p:nvSpPr>
            <p:cNvPr id="85004" name="Rectangle 12"/>
            <p:cNvSpPr>
              <a:spLocks/>
            </p:cNvSpPr>
            <p:nvPr/>
          </p:nvSpPr>
          <p:spPr bwMode="auto">
            <a:xfrm>
              <a:off x="4233" y="336"/>
              <a:ext cx="753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would accept risk</a:t>
              </a:r>
              <a:b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(50:50 5% higher / 5% lower)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8" b="9062"/>
          <a:stretch>
            <a:fillRect/>
          </a:stretch>
        </p:blipFill>
        <p:spPr bwMode="auto">
          <a:xfrm>
            <a:off x="457200" y="419100"/>
            <a:ext cx="234696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/>
          </p:cNvSpPr>
          <p:nvPr/>
        </p:nvSpPr>
        <p:spPr bwMode="auto">
          <a:xfrm>
            <a:off x="3994150" y="3319463"/>
            <a:ext cx="16408400" cy="9271000"/>
          </a:xfrm>
          <a:prstGeom prst="rect">
            <a:avLst/>
          </a:prstGeom>
          <a:solidFill>
            <a:schemeClr val="accent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686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4452938" y="4146550"/>
            <a:ext cx="4630737" cy="2603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800">
                <a:solidFill>
                  <a:srgbClr val="FBAD4A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30</a:t>
            </a:r>
            <a:r>
              <a:rPr lang="en-US" sz="12800">
                <a:solidFill>
                  <a:srgbClr val="FBAD4A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%</a:t>
            </a:r>
          </a:p>
        </p:txBody>
      </p:sp>
      <p:sp>
        <p:nvSpPr>
          <p:cNvPr id="21509" name="Rectangle 4"/>
          <p:cNvSpPr>
            <a:spLocks/>
          </p:cNvSpPr>
          <p:nvPr/>
        </p:nvSpPr>
        <p:spPr bwMode="auto">
          <a:xfrm>
            <a:off x="4673600" y="3695700"/>
            <a:ext cx="3946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Book" charset="0"/>
                <a:ea typeface="ＭＳ Ｐゴシック" charset="0"/>
                <a:sym typeface="Gotham Rounded Book" charset="0"/>
              </a:rPr>
              <a:t>pensioners</a:t>
            </a: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9652000" y="5016500"/>
            <a:ext cx="8478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believe enough capital </a:t>
            </a:r>
            <a:b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</a:br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last for rest of lives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4503738" y="6642100"/>
            <a:ext cx="4538662" cy="2603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800">
                <a:solidFill>
                  <a:srgbClr val="D9574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34</a:t>
            </a:r>
            <a:r>
              <a:rPr lang="en-US" sz="12800">
                <a:solidFill>
                  <a:srgbClr val="D9574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%</a:t>
            </a:r>
          </a:p>
        </p:txBody>
      </p:sp>
      <p:sp>
        <p:nvSpPr>
          <p:cNvPr id="21512" name="Rectangle 7"/>
          <p:cNvSpPr>
            <a:spLocks/>
          </p:cNvSpPr>
          <p:nvPr/>
        </p:nvSpPr>
        <p:spPr bwMode="auto">
          <a:xfrm>
            <a:off x="9613900" y="7086600"/>
            <a:ext cx="8629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depleted lump sum </a:t>
            </a:r>
            <a:b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</a:br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at retirement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(just over half - 2 years) </a:t>
            </a: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4618038" y="9334500"/>
            <a:ext cx="14817725" cy="3278188"/>
            <a:chOff x="0" y="0"/>
            <a:chExt cx="9333" cy="2065"/>
          </a:xfrm>
        </p:grpSpPr>
        <p:sp>
          <p:nvSpPr>
            <p:cNvPr id="4" name="Rectangle 8"/>
            <p:cNvSpPr>
              <a:spLocks/>
            </p:cNvSpPr>
            <p:nvPr/>
          </p:nvSpPr>
          <p:spPr bwMode="auto">
            <a:xfrm>
              <a:off x="0" y="288"/>
              <a:ext cx="3863" cy="164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7800">
                  <a:solidFill>
                    <a:srgbClr val="813B2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13.4</a:t>
              </a:r>
              <a:r>
                <a:rPr lang="en-US" sz="12800">
                  <a:solidFill>
                    <a:srgbClr val="813B2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  <p:sp>
          <p:nvSpPr>
            <p:cNvPr id="5" name="Rectangle 9"/>
            <p:cNvSpPr>
              <a:spLocks/>
            </p:cNvSpPr>
            <p:nvPr/>
          </p:nvSpPr>
          <p:spPr bwMode="auto">
            <a:xfrm>
              <a:off x="42" y="0"/>
              <a:ext cx="185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Book" charset="0"/>
                  <a:ea typeface="ＭＳ Ｐゴシック" charset="0"/>
                  <a:sym typeface="Gotham Rounded Book" charset="0"/>
                </a:rPr>
                <a:t>trustees</a:t>
              </a:r>
            </a:p>
          </p:txBody>
        </p:sp>
        <p:sp>
          <p:nvSpPr>
            <p:cNvPr id="21522" name="Rectangle 10"/>
            <p:cNvSpPr>
              <a:spLocks/>
            </p:cNvSpPr>
            <p:nvPr/>
          </p:nvSpPr>
          <p:spPr bwMode="auto">
            <a:xfrm>
              <a:off x="4066" y="481"/>
              <a:ext cx="5267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members they estimate</a:t>
              </a:r>
            </a:p>
            <a:p>
              <a:pPr algn="l"/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will retire comfortably</a:t>
              </a:r>
            </a:p>
          </p:txBody>
        </p:sp>
      </p:grpSp>
      <p:pic>
        <p:nvPicPr>
          <p:cNvPr id="2151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92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/>
          </p:cNvSpPr>
          <p:nvPr/>
        </p:nvSpPr>
        <p:spPr bwMode="auto">
          <a:xfrm>
            <a:off x="1079500" y="14160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4686300" y="9702800"/>
            <a:ext cx="14749463" cy="2851150"/>
            <a:chOff x="0" y="0"/>
            <a:chExt cx="9291" cy="1796"/>
          </a:xfrm>
        </p:grpSpPr>
        <p:sp>
          <p:nvSpPr>
            <p:cNvPr id="21518" name="Rectangle 14"/>
            <p:cNvSpPr>
              <a:spLocks/>
            </p:cNvSpPr>
            <p:nvPr/>
          </p:nvSpPr>
          <p:spPr bwMode="auto">
            <a:xfrm>
              <a:off x="0" y="260"/>
              <a:ext cx="3538" cy="1536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6600" dirty="0">
                  <a:solidFill>
                    <a:srgbClr val="813B2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17.9</a:t>
              </a:r>
              <a:r>
                <a:rPr lang="en-US" sz="11600" dirty="0">
                  <a:solidFill>
                    <a:srgbClr val="813B2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  <p:sp>
          <p:nvSpPr>
            <p:cNvPr id="7" name="Rectangle 15"/>
            <p:cNvSpPr>
              <a:spLocks/>
            </p:cNvSpPr>
            <p:nvPr/>
          </p:nvSpPr>
          <p:spPr bwMode="auto">
            <a:xfrm>
              <a:off x="0" y="0"/>
              <a:ext cx="534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Book" charset="0"/>
                  <a:ea typeface="ＭＳ Ｐゴシック" charset="0"/>
                  <a:sym typeface="Gotham Rounded Book" charset="0"/>
                </a:rPr>
                <a:t>participating employers</a:t>
              </a:r>
            </a:p>
          </p:txBody>
        </p:sp>
        <p:sp>
          <p:nvSpPr>
            <p:cNvPr id="21519" name="Rectangle 16"/>
            <p:cNvSpPr>
              <a:spLocks/>
            </p:cNvSpPr>
            <p:nvPr/>
          </p:nvSpPr>
          <p:spPr bwMode="auto">
            <a:xfrm>
              <a:off x="4024" y="204"/>
              <a:ext cx="5267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members they estimate</a:t>
              </a:r>
            </a:p>
            <a:p>
              <a:pPr algn="l"/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will retire comfortably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8" b="9062"/>
          <a:stretch>
            <a:fillRect/>
          </a:stretch>
        </p:blipFill>
        <p:spPr bwMode="auto">
          <a:xfrm>
            <a:off x="457200" y="419100"/>
            <a:ext cx="234696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3873500" y="1282700"/>
            <a:ext cx="16637000" cy="1778000"/>
          </a:xfrm>
          <a:prstGeom prst="rect">
            <a:avLst/>
          </a:prstGeom>
          <a:noFill/>
          <a:ln>
            <a:noFill/>
          </a:ln>
          <a:effectLst>
            <a:outerShdw blurRad="4191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1900">
                <a:solidFill>
                  <a:srgbClr val="D9574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day one ... retirement</a:t>
            </a:r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3073400" y="11201400"/>
            <a:ext cx="18237200" cy="1397000"/>
          </a:xfrm>
          <a:prstGeom prst="rect">
            <a:avLst/>
          </a:prstGeom>
          <a:noFill/>
          <a:ln>
            <a:noFill/>
          </a:ln>
          <a:effectLst>
            <a:outerShdw blurRad="4191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9200" dirty="0">
                <a:solidFill>
                  <a:srgbClr val="FCBD0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starts day one ... employment</a:t>
            </a:r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7607300" y="3041650"/>
            <a:ext cx="8788400" cy="3511550"/>
            <a:chOff x="0" y="-140"/>
            <a:chExt cx="5535" cy="2212"/>
          </a:xfrm>
        </p:grpSpPr>
        <p:sp>
          <p:nvSpPr>
            <p:cNvPr id="3" name="AutoShape 4"/>
            <p:cNvSpPr>
              <a:spLocks/>
            </p:cNvSpPr>
            <p:nvPr/>
          </p:nvSpPr>
          <p:spPr bwMode="auto">
            <a:xfrm>
              <a:off x="0" y="72"/>
              <a:ext cx="5535" cy="2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6705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48" name="Rectangle 5"/>
            <p:cNvSpPr>
              <a:spLocks/>
            </p:cNvSpPr>
            <p:nvPr/>
          </p:nvSpPr>
          <p:spPr bwMode="auto">
            <a:xfrm>
              <a:off x="234" y="-140"/>
              <a:ext cx="5060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719138" indent="-719138" algn="l">
                <a:lnSpc>
                  <a:spcPct val="160000"/>
                </a:lnSpc>
                <a:spcBef>
                  <a:spcPts val="1500"/>
                </a:spcBef>
                <a:buClr>
                  <a:srgbClr val="F75824"/>
                </a:buClr>
                <a:buSzPct val="125000"/>
                <a:buFont typeface="Gotham Rounded Light" charset="0"/>
                <a:buChar char="•"/>
              </a:pPr>
              <a: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defaults</a:t>
              </a:r>
            </a:p>
            <a:p>
              <a:pPr marL="719138" indent="-719138" algn="l">
                <a:lnSpc>
                  <a:spcPct val="160000"/>
                </a:lnSpc>
                <a:spcBef>
                  <a:spcPts val="1500"/>
                </a:spcBef>
                <a:buClr>
                  <a:srgbClr val="F75824"/>
                </a:buClr>
                <a:buSzPct val="125000"/>
                <a:buFont typeface="Gotham Rounded Light" charset="0"/>
                <a:buChar char="•"/>
              </a:pPr>
              <a: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save more – but need clear aim</a:t>
              </a:r>
            </a:p>
            <a:p>
              <a:pPr marL="719138" indent="-719138" algn="l">
                <a:lnSpc>
                  <a:spcPct val="160000"/>
                </a:lnSpc>
                <a:spcBef>
                  <a:spcPts val="1500"/>
                </a:spcBef>
                <a:buClr>
                  <a:srgbClr val="F75824"/>
                </a:buClr>
                <a:buSzPct val="125000"/>
                <a:buFont typeface="Gotham Rounded Light" charset="0"/>
                <a:buChar char="•"/>
              </a:pPr>
              <a:r>
                <a:rPr lang="en-US" sz="36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review - check milestones</a:t>
              </a:r>
            </a:p>
          </p:txBody>
        </p:sp>
      </p:grpSp>
      <p:sp>
        <p:nvSpPr>
          <p:cNvPr id="87047" name="Rectangle 7"/>
          <p:cNvSpPr>
            <a:spLocks/>
          </p:cNvSpPr>
          <p:nvPr/>
        </p:nvSpPr>
        <p:spPr bwMode="auto">
          <a:xfrm>
            <a:off x="2451100" y="3905250"/>
            <a:ext cx="19469100" cy="1778000"/>
          </a:xfrm>
          <a:prstGeom prst="rect">
            <a:avLst/>
          </a:prstGeom>
          <a:noFill/>
          <a:ln>
            <a:noFill/>
          </a:ln>
          <a:effectLst>
            <a:outerShdw blurRad="4191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1900" dirty="0">
                <a:solidFill>
                  <a:srgbClr val="D3D16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... are we there yet?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7043" grpId="0" autoUpdateAnimBg="0"/>
      <p:bldP spid="870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8" b="9062"/>
          <a:stretch>
            <a:fillRect/>
          </a:stretch>
        </p:blipFill>
        <p:spPr bwMode="auto">
          <a:xfrm>
            <a:off x="457200" y="419100"/>
            <a:ext cx="234696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/>
          </p:cNvSpPr>
          <p:nvPr/>
        </p:nvSpPr>
        <p:spPr bwMode="auto">
          <a:xfrm>
            <a:off x="3994150" y="3319463"/>
            <a:ext cx="16408400" cy="9271000"/>
          </a:xfrm>
          <a:prstGeom prst="rect">
            <a:avLst/>
          </a:prstGeom>
          <a:solidFill>
            <a:schemeClr val="accent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686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4611688" y="4533900"/>
            <a:ext cx="3805237" cy="2209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5000">
                <a:solidFill>
                  <a:srgbClr val="FBAD4A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half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4673600" y="3695700"/>
            <a:ext cx="3946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Book" charset="0"/>
                <a:ea typeface="ＭＳ Ｐゴシック" charset="0"/>
                <a:sym typeface="Gotham Rounded Book" charset="0"/>
              </a:rPr>
              <a:t>pensioners</a:t>
            </a:r>
          </a:p>
        </p:txBody>
      </p:sp>
      <p:sp>
        <p:nvSpPr>
          <p:cNvPr id="22534" name="Rectangle 5"/>
          <p:cNvSpPr>
            <a:spLocks/>
          </p:cNvSpPr>
          <p:nvPr/>
        </p:nvSpPr>
        <p:spPr bwMode="auto">
          <a:xfrm>
            <a:off x="9271000" y="5111750"/>
            <a:ext cx="10109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dropped in income</a:t>
            </a:r>
            <a:b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</a:br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(average 32%)</a:t>
            </a:r>
            <a:b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</a:br>
            <a:endParaRPr lang="en-US">
              <a:solidFill>
                <a:schemeClr val="tx1"/>
              </a:solidFill>
              <a:latin typeface="Gotham Rounded Light" charset="0"/>
              <a:ea typeface="ＭＳ Ｐゴシック" charset="0"/>
              <a:sym typeface="Gotham Rounded Light" charset="0"/>
            </a:endParaRP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4529138" y="6807200"/>
            <a:ext cx="3954462" cy="2603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800">
                <a:solidFill>
                  <a:srgbClr val="D9574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51</a:t>
            </a:r>
            <a:r>
              <a:rPr lang="en-US" sz="12800">
                <a:solidFill>
                  <a:srgbClr val="D9574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%</a:t>
            </a:r>
          </a:p>
        </p:txBody>
      </p:sp>
      <p:sp>
        <p:nvSpPr>
          <p:cNvPr id="22536" name="Rectangle 7"/>
          <p:cNvSpPr>
            <a:spLocks/>
          </p:cNvSpPr>
          <p:nvPr/>
        </p:nvSpPr>
        <p:spPr bwMode="auto">
          <a:xfrm>
            <a:off x="9294813" y="7473950"/>
            <a:ext cx="92519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shortfall between income</a:t>
            </a:r>
            <a:b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</a:br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and expenses</a:t>
            </a:r>
          </a:p>
        </p:txBody>
      </p:sp>
      <p:sp>
        <p:nvSpPr>
          <p:cNvPr id="4" name="Rectangle 8"/>
          <p:cNvSpPr>
            <a:spLocks/>
          </p:cNvSpPr>
          <p:nvPr/>
        </p:nvSpPr>
        <p:spPr bwMode="auto">
          <a:xfrm>
            <a:off x="4529138" y="9118600"/>
            <a:ext cx="4025900" cy="2603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7800">
                <a:solidFill>
                  <a:srgbClr val="813B2C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61</a:t>
            </a:r>
            <a:r>
              <a:rPr lang="en-US" sz="12800">
                <a:solidFill>
                  <a:srgbClr val="813B2C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%</a:t>
            </a:r>
          </a:p>
        </p:txBody>
      </p:sp>
      <p:sp>
        <p:nvSpPr>
          <p:cNvPr id="22538" name="Rectangle 9"/>
          <p:cNvSpPr>
            <a:spLocks/>
          </p:cNvSpPr>
          <p:nvPr/>
        </p:nvSpPr>
        <p:spPr bwMode="auto">
          <a:xfrm>
            <a:off x="9296400" y="10185400"/>
            <a:ext cx="51673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unable to save</a:t>
            </a:r>
          </a:p>
        </p:txBody>
      </p:sp>
      <p:pic>
        <p:nvPicPr>
          <p:cNvPr id="22539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92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11"/>
          <p:cNvSpPr>
            <a:spLocks/>
          </p:cNvSpPr>
          <p:nvPr/>
        </p:nvSpPr>
        <p:spPr bwMode="auto">
          <a:xfrm>
            <a:off x="1079500" y="14160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8" b="9062"/>
          <a:stretch>
            <a:fillRect/>
          </a:stretch>
        </p:blipFill>
        <p:spPr bwMode="auto">
          <a:xfrm>
            <a:off x="457200" y="419100"/>
            <a:ext cx="234696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9317038" y="5010150"/>
            <a:ext cx="6129337" cy="2603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800" dirty="0">
                <a:solidFill>
                  <a:srgbClr val="D9574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why?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74625" y="7893050"/>
            <a:ext cx="24015700" cy="1320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700" dirty="0">
                <a:solidFill>
                  <a:srgbClr val="FEBB2B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day one employment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2759E-7 9.36052E-7 L 7.02759E-7 0.259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/>
      <p:bldP spid="235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467" r="545" b="17981"/>
          <a:stretch>
            <a:fillRect/>
          </a:stretch>
        </p:blipFill>
        <p:spPr bwMode="auto">
          <a:xfrm>
            <a:off x="444500" y="419100"/>
            <a:ext cx="235204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16840200" y="992188"/>
            <a:ext cx="7429500" cy="1879600"/>
            <a:chOff x="0" y="0"/>
            <a:chExt cx="4680" cy="1184"/>
          </a:xfrm>
        </p:grpSpPr>
        <p:pic>
          <p:nvPicPr>
            <p:cNvPr id="2458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Rectangle 3"/>
            <p:cNvSpPr>
              <a:spLocks/>
            </p:cNvSpPr>
            <p:nvPr/>
          </p:nvSpPr>
          <p:spPr bwMode="auto">
            <a:xfrm>
              <a:off x="648" y="266"/>
              <a:ext cx="338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Benchmark 2013</a:t>
              </a:r>
            </a:p>
          </p:txBody>
        </p:sp>
      </p:grpSp>
      <p:sp>
        <p:nvSpPr>
          <p:cNvPr id="24580" name="Rectangle 5"/>
          <p:cNvSpPr>
            <a:spLocks/>
          </p:cNvSpPr>
          <p:nvPr/>
        </p:nvSpPr>
        <p:spPr bwMode="auto">
          <a:xfrm>
            <a:off x="1022350" y="4322763"/>
            <a:ext cx="15684500" cy="8267700"/>
          </a:xfrm>
          <a:prstGeom prst="rect">
            <a:avLst/>
          </a:prstGeom>
          <a:solidFill>
            <a:schemeClr val="accent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63136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1" name="Rectangle 6"/>
          <p:cNvSpPr>
            <a:spLocks/>
          </p:cNvSpPr>
          <p:nvPr/>
        </p:nvSpPr>
        <p:spPr bwMode="auto">
          <a:xfrm>
            <a:off x="1511300" y="4546600"/>
            <a:ext cx="1476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800">
                <a:solidFill>
                  <a:schemeClr val="tx1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brief introduction</a:t>
            </a:r>
          </a:p>
          <a:p>
            <a:pPr algn="l"/>
            <a:r>
              <a:rPr lang="en-US" sz="4800">
                <a:solidFill>
                  <a:schemeClr val="tx1"/>
                </a:solidFill>
                <a:latin typeface="Gotham Rounded Book" charset="0"/>
                <a:ea typeface="ＭＳ Ｐゴシック" charset="0"/>
                <a:sym typeface="Gotham Rounded Book" charset="0"/>
              </a:rPr>
              <a:t>retirement fund, risk benefits, 	medical forms etc.</a:t>
            </a:r>
          </a:p>
        </p:txBody>
      </p:sp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1544638" y="6121400"/>
            <a:ext cx="13546137" cy="6134100"/>
            <a:chOff x="0" y="0"/>
            <a:chExt cx="8532" cy="3864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2629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500">
                  <a:solidFill>
                    <a:srgbClr val="AAA7CD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</a:t>
              </a:r>
              <a:r>
                <a:rPr lang="en-US" sz="10400">
                  <a:solidFill>
                    <a:srgbClr val="AAA7CD"/>
                  </a:solidFill>
                  <a:latin typeface="Gotham Rounded Bold" charset="0"/>
                  <a:ea typeface="ＭＳ Ｐゴシック" charset="0"/>
                  <a:cs typeface="Gotham Rounded Bold" charset="0"/>
                  <a:sym typeface="Gotham Rounded Bold" charset="0"/>
                </a:rPr>
                <a:t>in</a:t>
              </a:r>
              <a:r>
                <a:rPr lang="en-US" sz="14500">
                  <a:solidFill>
                    <a:srgbClr val="AAA7CD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10</a:t>
              </a:r>
            </a:p>
          </p:txBody>
        </p:sp>
        <p:sp>
          <p:nvSpPr>
            <p:cNvPr id="24584" name="Rectangle 8"/>
            <p:cNvSpPr>
              <a:spLocks/>
            </p:cNvSpPr>
            <p:nvPr/>
          </p:nvSpPr>
          <p:spPr bwMode="auto">
            <a:xfrm>
              <a:off x="3074" y="432"/>
              <a:ext cx="512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did not receive retirement</a:t>
              </a:r>
              <a:b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benefit form </a:t>
              </a:r>
            </a:p>
          </p:txBody>
        </p:sp>
        <p:sp>
          <p:nvSpPr>
            <p:cNvPr id="24585" name="Rectangle 9"/>
            <p:cNvSpPr>
              <a:spLocks/>
            </p:cNvSpPr>
            <p:nvPr/>
          </p:nvSpPr>
          <p:spPr bwMode="auto">
            <a:xfrm>
              <a:off x="3074" y="1992"/>
              <a:ext cx="429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no assistance from HR</a:t>
              </a:r>
            </a:p>
          </p:txBody>
        </p:sp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3074" y="3296"/>
              <a:ext cx="545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given few hours to complete</a:t>
              </a:r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604" y="1208"/>
              <a:ext cx="2024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500">
                  <a:solidFill>
                    <a:srgbClr val="98CCA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</a:t>
              </a:r>
              <a:r>
                <a:rPr lang="en-US" sz="10400">
                  <a:solidFill>
                    <a:srgbClr val="98CCAC"/>
                  </a:solidFill>
                  <a:latin typeface="Gotham Rounded Bold" charset="0"/>
                  <a:ea typeface="ＭＳ Ｐゴシック" charset="0"/>
                  <a:cs typeface="Gotham Rounded Bold" charset="0"/>
                  <a:sym typeface="Gotham Rounded Bold" charset="0"/>
                </a:rPr>
                <a:t>in</a:t>
              </a:r>
              <a:r>
                <a:rPr lang="en-US" sz="14500">
                  <a:solidFill>
                    <a:srgbClr val="98CCA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5</a:t>
              </a:r>
            </a:p>
          </p:txBody>
        </p:sp>
        <p:sp>
          <p:nvSpPr>
            <p:cNvPr id="24588" name="Rectangle 12"/>
            <p:cNvSpPr>
              <a:spLocks/>
            </p:cNvSpPr>
            <p:nvPr/>
          </p:nvSpPr>
          <p:spPr bwMode="auto">
            <a:xfrm>
              <a:off x="597" y="2520"/>
              <a:ext cx="2024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500">
                  <a:solidFill>
                    <a:srgbClr val="BBCD8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</a:t>
              </a:r>
              <a:r>
                <a:rPr lang="en-US" sz="10400">
                  <a:solidFill>
                    <a:srgbClr val="BBCD8A"/>
                  </a:solidFill>
                  <a:latin typeface="Gotham Rounded Bold" charset="0"/>
                  <a:ea typeface="ＭＳ Ｐゴシック" charset="0"/>
                  <a:cs typeface="Gotham Rounded Bold" charset="0"/>
                  <a:sym typeface="Gotham Rounded Bold" charset="0"/>
                </a:rPr>
                <a:t>in</a:t>
              </a:r>
              <a:r>
                <a:rPr lang="en-US" sz="14500">
                  <a:solidFill>
                    <a:srgbClr val="BBCD8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467" r="545" b="17981"/>
          <a:stretch>
            <a:fillRect/>
          </a:stretch>
        </p:blipFill>
        <p:spPr bwMode="auto">
          <a:xfrm>
            <a:off x="444500" y="419100"/>
            <a:ext cx="2352040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9921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/>
          </p:cNvSpPr>
          <p:nvPr/>
        </p:nvSpPr>
        <p:spPr bwMode="auto">
          <a:xfrm>
            <a:off x="17881600" y="1416050"/>
            <a:ext cx="5378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Benchmark 2013</a:t>
            </a:r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1022350" y="4335463"/>
            <a:ext cx="15684500" cy="8267700"/>
            <a:chOff x="0" y="0"/>
            <a:chExt cx="9880" cy="5208"/>
          </a:xfrm>
        </p:grpSpPr>
        <p:sp>
          <p:nvSpPr>
            <p:cNvPr id="25606" name="Rectangle 4"/>
            <p:cNvSpPr>
              <a:spLocks/>
            </p:cNvSpPr>
            <p:nvPr/>
          </p:nvSpPr>
          <p:spPr bwMode="auto">
            <a:xfrm>
              <a:off x="0" y="0"/>
              <a:ext cx="9880" cy="5208"/>
            </a:xfrm>
            <a:prstGeom prst="rect">
              <a:avLst/>
            </a:prstGeom>
            <a:solidFill>
              <a:schemeClr val="accent1">
                <a:alpha val="6313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63136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7" name="Rectangle 5"/>
            <p:cNvSpPr>
              <a:spLocks/>
            </p:cNvSpPr>
            <p:nvPr/>
          </p:nvSpPr>
          <p:spPr bwMode="auto">
            <a:xfrm>
              <a:off x="3243" y="1684"/>
              <a:ext cx="532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had difficulty filling in forms</a:t>
              </a:r>
            </a:p>
          </p:txBody>
        </p:sp>
        <p:sp>
          <p:nvSpPr>
            <p:cNvPr id="25608" name="Rectangle 6"/>
            <p:cNvSpPr>
              <a:spLocks/>
            </p:cNvSpPr>
            <p:nvPr/>
          </p:nvSpPr>
          <p:spPr bwMode="auto">
            <a:xfrm>
              <a:off x="3227" y="2900"/>
              <a:ext cx="645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did not have sufficient knowledge</a:t>
              </a:r>
            </a:p>
          </p:txBody>
        </p:sp>
        <p:sp>
          <p:nvSpPr>
            <p:cNvPr id="25609" name="Rectangle 7"/>
            <p:cNvSpPr>
              <a:spLocks/>
            </p:cNvSpPr>
            <p:nvPr/>
          </p:nvSpPr>
          <p:spPr bwMode="auto">
            <a:xfrm>
              <a:off x="3267" y="3700"/>
              <a:ext cx="615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of new employees never review</a:t>
              </a:r>
              <a:b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</a:br>
              <a:r>
                <a:rPr lang="en-US" sz="48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sym typeface="Gotham Rounded Light" charset="0"/>
                </a:rPr>
                <a:t>their decisions</a:t>
              </a:r>
            </a:p>
          </p:txBody>
        </p:sp>
        <p:sp>
          <p:nvSpPr>
            <p:cNvPr id="2" name="Rectangle 8"/>
            <p:cNvSpPr>
              <a:spLocks/>
            </p:cNvSpPr>
            <p:nvPr/>
          </p:nvSpPr>
          <p:spPr bwMode="auto">
            <a:xfrm>
              <a:off x="212" y="3444"/>
              <a:ext cx="2907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500">
                  <a:solidFill>
                    <a:srgbClr val="BBCD8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9</a:t>
              </a:r>
              <a:r>
                <a:rPr lang="en-US" sz="10400">
                  <a:solidFill>
                    <a:srgbClr val="BBCD8A"/>
                  </a:solidFill>
                  <a:latin typeface="Gotham Rounded Bold" charset="0"/>
                  <a:ea typeface="ＭＳ Ｐゴシック" charset="0"/>
                  <a:cs typeface="Gotham Rounded Bold" charset="0"/>
                  <a:sym typeface="Gotham Rounded Bold" charset="0"/>
                </a:rPr>
                <a:t>in</a:t>
              </a:r>
              <a:r>
                <a:rPr lang="en-US" sz="14500">
                  <a:solidFill>
                    <a:srgbClr val="BBCD8A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10</a:t>
              </a:r>
            </a:p>
          </p:txBody>
        </p:sp>
        <p:sp>
          <p:nvSpPr>
            <p:cNvPr id="3" name="Rectangle 9"/>
            <p:cNvSpPr>
              <a:spLocks/>
            </p:cNvSpPr>
            <p:nvPr/>
          </p:nvSpPr>
          <p:spPr bwMode="auto">
            <a:xfrm>
              <a:off x="1095" y="924"/>
              <a:ext cx="2023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500" dirty="0">
                  <a:solidFill>
                    <a:srgbClr val="AAA7CD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</a:t>
              </a:r>
              <a:r>
                <a:rPr lang="en-US" sz="10400" dirty="0">
                  <a:solidFill>
                    <a:srgbClr val="AAA7CD"/>
                  </a:solidFill>
                  <a:latin typeface="Gotham Rounded Bold" charset="0"/>
                  <a:ea typeface="ＭＳ Ｐゴシック" charset="0"/>
                  <a:cs typeface="Gotham Rounded Bold" charset="0"/>
                  <a:sym typeface="Gotham Rounded Bold" charset="0"/>
                </a:rPr>
                <a:t>in</a:t>
              </a:r>
              <a:r>
                <a:rPr lang="en-US" sz="14500" dirty="0">
                  <a:solidFill>
                    <a:srgbClr val="AAA7CD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5</a:t>
              </a:r>
            </a:p>
          </p:txBody>
        </p:sp>
        <p:sp>
          <p:nvSpPr>
            <p:cNvPr id="25610" name="Rectangle 10"/>
            <p:cNvSpPr>
              <a:spLocks/>
            </p:cNvSpPr>
            <p:nvPr/>
          </p:nvSpPr>
          <p:spPr bwMode="auto">
            <a:xfrm>
              <a:off x="1106" y="2132"/>
              <a:ext cx="2013" cy="13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500">
                  <a:solidFill>
                    <a:srgbClr val="98CCA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1</a:t>
              </a:r>
              <a:r>
                <a:rPr lang="en-US" sz="10400">
                  <a:solidFill>
                    <a:srgbClr val="98CCAC"/>
                  </a:solidFill>
                  <a:latin typeface="Gotham Rounded Bold" charset="0"/>
                  <a:ea typeface="ＭＳ Ｐゴシック" charset="0"/>
                  <a:cs typeface="Gotham Rounded Bold" charset="0"/>
                  <a:sym typeface="Gotham Rounded Bold" charset="0"/>
                </a:rPr>
                <a:t>in</a:t>
              </a:r>
              <a:r>
                <a:rPr lang="en-US" sz="14500">
                  <a:solidFill>
                    <a:srgbClr val="98CCAC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419100" y="381000"/>
            <a:ext cx="23634700" cy="12890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4330700" y="5797550"/>
            <a:ext cx="157226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7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 I listened, nodded</a:t>
            </a:r>
          </a:p>
          <a:p>
            <a:r>
              <a:rPr lang="en-US" sz="9700">
                <a:solidFill>
                  <a:srgbClr val="FFFFFF"/>
                </a:solidFill>
                <a:latin typeface="Gotham Rounded Medium" charset="0"/>
                <a:ea typeface="ＭＳ Ｐゴシック" charset="0"/>
                <a:sym typeface="Gotham Rounded Medium" charset="0"/>
              </a:rPr>
              <a:t>and signed a form</a:t>
            </a:r>
          </a:p>
        </p:txBody>
      </p:sp>
      <p:sp>
        <p:nvSpPr>
          <p:cNvPr id="26628" name="Rectangle 3"/>
          <p:cNvSpPr>
            <a:spLocks/>
          </p:cNvSpPr>
          <p:nvPr/>
        </p:nvSpPr>
        <p:spPr bwMode="auto">
          <a:xfrm>
            <a:off x="5422900" y="6281738"/>
            <a:ext cx="796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0000">
                <a:solidFill>
                  <a:srgbClr val="FFFFFF"/>
                </a:solidFill>
                <a:latin typeface="Arial" charset="0"/>
                <a:ea typeface="ＭＳ Ｐゴシック" charset="0"/>
                <a:sym typeface="Gotham Rounded Medium" charset="0"/>
              </a:rPr>
              <a:t>‘</a:t>
            </a:r>
            <a:endParaRPr lang="en-US" sz="20000">
              <a:solidFill>
                <a:srgbClr val="FFFFFF"/>
              </a:solidFill>
              <a:latin typeface="Gotham Rounded Medium" charset="0"/>
              <a:ea typeface="ＭＳ Ｐゴシック" charset="0"/>
              <a:sym typeface="Gotham Rounded Medium" charset="0"/>
            </a:endParaRPr>
          </a:p>
        </p:txBody>
      </p:sp>
      <p:sp>
        <p:nvSpPr>
          <p:cNvPr id="26629" name="Rectangle 4"/>
          <p:cNvSpPr>
            <a:spLocks/>
          </p:cNvSpPr>
          <p:nvPr/>
        </p:nvSpPr>
        <p:spPr bwMode="auto">
          <a:xfrm>
            <a:off x="18148300" y="6210300"/>
            <a:ext cx="796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0000">
                <a:solidFill>
                  <a:srgbClr val="FFFFFF"/>
                </a:solidFill>
                <a:latin typeface="Arial" charset="0"/>
                <a:ea typeface="ＭＳ Ｐゴシック" charset="0"/>
                <a:sym typeface="Gotham Rounded Medium" charset="0"/>
              </a:rPr>
              <a:t>’</a:t>
            </a:r>
            <a:endParaRPr lang="en-US" sz="20000">
              <a:solidFill>
                <a:srgbClr val="FFFFFF"/>
              </a:solidFill>
              <a:latin typeface="Gotham Rounded Medium" charset="0"/>
              <a:ea typeface="ＭＳ Ｐゴシック" charset="0"/>
              <a:sym typeface="Gotham Rounded Medium" charset="0"/>
            </a:endParaRPr>
          </a:p>
        </p:txBody>
      </p:sp>
      <p:pic>
        <p:nvPicPr>
          <p:cNvPr id="26630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11288"/>
            <a:ext cx="10325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6"/>
          <p:cNvSpPr>
            <a:spLocks/>
          </p:cNvSpPr>
          <p:nvPr/>
        </p:nvSpPr>
        <p:spPr bwMode="auto">
          <a:xfrm>
            <a:off x="-1174750" y="1323975"/>
            <a:ext cx="127317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sym typeface="Gotham Rounded Light" charset="0"/>
              </a:rPr>
              <a:t>my 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sym typeface="Gotham Rounded Light" charset="0"/>
              </a:rPr>
              <a:t>‘</a:t>
            </a:r>
            <a:r>
              <a:rPr lang="en-US" altLang="ja-JP">
                <a:solidFill>
                  <a:schemeClr val="tx1"/>
                </a:solidFill>
                <a:latin typeface="Gotham Rounded Light" charset="0"/>
                <a:ea typeface="Gotham Rounded Light" charset="0"/>
                <a:cs typeface="Gotham Rounded Light" charset="0"/>
                <a:sym typeface="Gotham Rounded Light" charset="0"/>
              </a:rPr>
              <a:t>day one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sym typeface="Gotham Rounded Light" charset="0"/>
              </a:rPr>
              <a:t>’</a:t>
            </a:r>
            <a:r>
              <a:rPr lang="en-US" altLang="ja-JP">
                <a:solidFill>
                  <a:schemeClr val="tx1"/>
                </a:solidFill>
                <a:latin typeface="Gotham Rounded Light" charset="0"/>
                <a:ea typeface="Gotham Rounded Light" charset="0"/>
                <a:cs typeface="Gotham Rounded Light" charset="0"/>
                <a:sym typeface="Gotham Rounded Light" charset="0"/>
              </a:rPr>
              <a:t> experience</a:t>
            </a:r>
            <a:endParaRPr lang="en-US">
              <a:solidFill>
                <a:schemeClr val="tx1"/>
              </a:solidFill>
              <a:latin typeface="Gotham Rounded Light" charset="0"/>
              <a:ea typeface="Gotham Rounded Light" charset="0"/>
              <a:cs typeface="Gotham Rounded Light" charset="0"/>
              <a:sym typeface="Gotham Rounded Light" charset="0"/>
            </a:endParaRPr>
          </a:p>
        </p:txBody>
      </p:sp>
      <p:pic>
        <p:nvPicPr>
          <p:cNvPr id="2" name="Sanlam_KM_female-2.mov" descr="/Users/paultomes/Documents/Pitch/client files/Sanlam Group/Sanlam Symposium 2013/DvZ.ppt_media/Sanlam_KM_female-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988" y="-2071688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CBCBCB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E2E2E2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712C83CC08249A22F52ECB9D728D3" ma:contentTypeVersion="1" ma:contentTypeDescription="Create a new document." ma:contentTypeScope="" ma:versionID="c2ba3642ac8461c25135d17b1cbea04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29A60A-652D-4EE1-8C6A-E1FF547E4BF2}"/>
</file>

<file path=customXml/itemProps2.xml><?xml version="1.0" encoding="utf-8"?>
<ds:datastoreItem xmlns:ds="http://schemas.openxmlformats.org/officeDocument/2006/customXml" ds:itemID="{DF3E2F2C-7774-45F2-B098-8CAFC8B52D76}"/>
</file>

<file path=customXml/itemProps3.xml><?xml version="1.0" encoding="utf-8"?>
<ds:datastoreItem xmlns:ds="http://schemas.openxmlformats.org/officeDocument/2006/customXml" ds:itemID="{88DD0528-3EBF-40B0-B683-62968549169C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Pages>0</Pages>
  <Words>928</Words>
  <Characters>0</Characters>
  <Application>Microsoft Macintosh PowerPoint</Application>
  <PresentationFormat>Custom</PresentationFormat>
  <Lines>0</Lines>
  <Paragraphs>346</Paragraphs>
  <Slides>40</Slides>
  <Notes>29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40</vt:i4>
      </vt:variant>
    </vt:vector>
  </HeadingPairs>
  <TitlesOfParts>
    <vt:vector size="66" baseType="lpstr">
      <vt:lpstr>Gill Sans</vt:lpstr>
      <vt:lpstr>ヒラギノ角ゴ ProN W3</vt:lpstr>
      <vt:lpstr>Arial</vt:lpstr>
      <vt:lpstr>ＭＳ Ｐゴシック</vt:lpstr>
      <vt:lpstr>Gotham Rounded Light</vt:lpstr>
      <vt:lpstr>Digital dream Fat</vt:lpstr>
      <vt:lpstr>Gotham-Black</vt:lpstr>
      <vt:lpstr>Gotham Rounded Book</vt:lpstr>
      <vt:lpstr>Gotham Rounded Medium</vt:lpstr>
      <vt:lpstr>Gotham Rounded Bold</vt:lpstr>
      <vt:lpstr>Helvetica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1_Blank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Paul Tomes</cp:lastModifiedBy>
  <cp:revision>3</cp:revision>
  <dcterms:modified xsi:type="dcterms:W3CDTF">2013-05-17T13:44:51Z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2211715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S7.2.2</vt:lpwstr>
  </property>
  <property fmtid="{D5CDD505-2E9C-101B-9397-08002B2CF9AE}" pid="5" name="ContentTypeId">
    <vt:lpwstr>0x010100D0E712C83CC08249A22F52ECB9D728D3</vt:lpwstr>
  </property>
  <property fmtid="{D5CDD505-2E9C-101B-9397-08002B2CF9AE}" pid="6" name="Order">
    <vt:r8>3000</vt:r8>
  </property>
</Properties>
</file>